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1"/>
  </p:notesMasterIdLst>
  <p:handoutMasterIdLst>
    <p:handoutMasterId r:id="rId192"/>
  </p:handoutMasterIdLst>
  <p:sldIdLst>
    <p:sldId id="256" r:id="rId2"/>
    <p:sldId id="257" r:id="rId3"/>
    <p:sldId id="368" r:id="rId4"/>
    <p:sldId id="269" r:id="rId5"/>
    <p:sldId id="272" r:id="rId6"/>
    <p:sldId id="270" r:id="rId7"/>
    <p:sldId id="274" r:id="rId8"/>
    <p:sldId id="276" r:id="rId9"/>
    <p:sldId id="284" r:id="rId10"/>
    <p:sldId id="285" r:id="rId11"/>
    <p:sldId id="288" r:id="rId12"/>
    <p:sldId id="286" r:id="rId13"/>
    <p:sldId id="287" r:id="rId14"/>
    <p:sldId id="277" r:id="rId15"/>
    <p:sldId id="278" r:id="rId16"/>
    <p:sldId id="291" r:id="rId17"/>
    <p:sldId id="292" r:id="rId18"/>
    <p:sldId id="293" r:id="rId19"/>
    <p:sldId id="296" r:id="rId20"/>
    <p:sldId id="297" r:id="rId21"/>
    <p:sldId id="298" r:id="rId22"/>
    <p:sldId id="294" r:id="rId23"/>
    <p:sldId id="299" r:id="rId24"/>
    <p:sldId id="300" r:id="rId25"/>
    <p:sldId id="279" r:id="rId26"/>
    <p:sldId id="280" r:id="rId27"/>
    <p:sldId id="301" r:id="rId28"/>
    <p:sldId id="289" r:id="rId29"/>
    <p:sldId id="290" r:id="rId30"/>
    <p:sldId id="302" r:id="rId31"/>
    <p:sldId id="303" r:id="rId32"/>
    <p:sldId id="304" r:id="rId33"/>
    <p:sldId id="305" r:id="rId34"/>
    <p:sldId id="306" r:id="rId35"/>
    <p:sldId id="307" r:id="rId36"/>
    <p:sldId id="308" r:id="rId37"/>
    <p:sldId id="309" r:id="rId38"/>
    <p:sldId id="311" r:id="rId39"/>
    <p:sldId id="313" r:id="rId40"/>
    <p:sldId id="314" r:id="rId41"/>
    <p:sldId id="315" r:id="rId42"/>
    <p:sldId id="316" r:id="rId43"/>
    <p:sldId id="317" r:id="rId44"/>
    <p:sldId id="318" r:id="rId45"/>
    <p:sldId id="319" r:id="rId46"/>
    <p:sldId id="320" r:id="rId47"/>
    <p:sldId id="321" r:id="rId48"/>
    <p:sldId id="322" r:id="rId49"/>
    <p:sldId id="323" r:id="rId50"/>
    <p:sldId id="324" r:id="rId51"/>
    <p:sldId id="325" r:id="rId52"/>
    <p:sldId id="326" r:id="rId53"/>
    <p:sldId id="327" r:id="rId54"/>
    <p:sldId id="328" r:id="rId55"/>
    <p:sldId id="329" r:id="rId56"/>
    <p:sldId id="330" r:id="rId57"/>
    <p:sldId id="331" r:id="rId58"/>
    <p:sldId id="332" r:id="rId59"/>
    <p:sldId id="333" r:id="rId60"/>
    <p:sldId id="334" r:id="rId61"/>
    <p:sldId id="275" r:id="rId62"/>
    <p:sldId id="335" r:id="rId63"/>
    <p:sldId id="336" r:id="rId64"/>
    <p:sldId id="337" r:id="rId65"/>
    <p:sldId id="382" r:id="rId66"/>
    <p:sldId id="338" r:id="rId67"/>
    <p:sldId id="339" r:id="rId68"/>
    <p:sldId id="340" r:id="rId69"/>
    <p:sldId id="369" r:id="rId70"/>
    <p:sldId id="384" r:id="rId71"/>
    <p:sldId id="383" r:id="rId72"/>
    <p:sldId id="386" r:id="rId73"/>
    <p:sldId id="356" r:id="rId74"/>
    <p:sldId id="389" r:id="rId75"/>
    <p:sldId id="406" r:id="rId76"/>
    <p:sldId id="385" r:id="rId77"/>
    <p:sldId id="407" r:id="rId78"/>
    <p:sldId id="387" r:id="rId79"/>
    <p:sldId id="408" r:id="rId80"/>
    <p:sldId id="388" r:id="rId81"/>
    <p:sldId id="390" r:id="rId82"/>
    <p:sldId id="342" r:id="rId83"/>
    <p:sldId id="362" r:id="rId84"/>
    <p:sldId id="391" r:id="rId85"/>
    <p:sldId id="417" r:id="rId86"/>
    <p:sldId id="341" r:id="rId87"/>
    <p:sldId id="392" r:id="rId88"/>
    <p:sldId id="393" r:id="rId89"/>
    <p:sldId id="343" r:id="rId90"/>
    <p:sldId id="394" r:id="rId91"/>
    <p:sldId id="344" r:id="rId92"/>
    <p:sldId id="409" r:id="rId93"/>
    <p:sldId id="345" r:id="rId94"/>
    <p:sldId id="346" r:id="rId95"/>
    <p:sldId id="410" r:id="rId96"/>
    <p:sldId id="347" r:id="rId97"/>
    <p:sldId id="348" r:id="rId98"/>
    <p:sldId id="349" r:id="rId99"/>
    <p:sldId id="395" r:id="rId100"/>
    <p:sldId id="367" r:id="rId101"/>
    <p:sldId id="396" r:id="rId102"/>
    <p:sldId id="370" r:id="rId103"/>
    <p:sldId id="397" r:id="rId104"/>
    <p:sldId id="363" r:id="rId105"/>
    <p:sldId id="364" r:id="rId106"/>
    <p:sldId id="365" r:id="rId107"/>
    <p:sldId id="398" r:id="rId108"/>
    <p:sldId id="399" r:id="rId109"/>
    <p:sldId id="366" r:id="rId110"/>
    <p:sldId id="371" r:id="rId111"/>
    <p:sldId id="372" r:id="rId112"/>
    <p:sldId id="373" r:id="rId113"/>
    <p:sldId id="374" r:id="rId114"/>
    <p:sldId id="375" r:id="rId115"/>
    <p:sldId id="376" r:id="rId116"/>
    <p:sldId id="400" r:id="rId117"/>
    <p:sldId id="379" r:id="rId118"/>
    <p:sldId id="380" r:id="rId119"/>
    <p:sldId id="381" r:id="rId120"/>
    <p:sldId id="401" r:id="rId121"/>
    <p:sldId id="403" r:id="rId122"/>
    <p:sldId id="404" r:id="rId123"/>
    <p:sldId id="350" r:id="rId124"/>
    <p:sldId id="351" r:id="rId125"/>
    <p:sldId id="352" r:id="rId126"/>
    <p:sldId id="354" r:id="rId127"/>
    <p:sldId id="355" r:id="rId128"/>
    <p:sldId id="405" r:id="rId129"/>
    <p:sldId id="411" r:id="rId130"/>
    <p:sldId id="412" r:id="rId131"/>
    <p:sldId id="413" r:id="rId132"/>
    <p:sldId id="414" r:id="rId133"/>
    <p:sldId id="415" r:id="rId134"/>
    <p:sldId id="416" r:id="rId135"/>
    <p:sldId id="447" r:id="rId136"/>
    <p:sldId id="418" r:id="rId137"/>
    <p:sldId id="426" r:id="rId138"/>
    <p:sldId id="427" r:id="rId139"/>
    <p:sldId id="428" r:id="rId140"/>
    <p:sldId id="429" r:id="rId141"/>
    <p:sldId id="421" r:id="rId142"/>
    <p:sldId id="430" r:id="rId143"/>
    <p:sldId id="431" r:id="rId144"/>
    <p:sldId id="432" r:id="rId145"/>
    <p:sldId id="422" r:id="rId146"/>
    <p:sldId id="353" r:id="rId147"/>
    <p:sldId id="448" r:id="rId148"/>
    <p:sldId id="449" r:id="rId149"/>
    <p:sldId id="450" r:id="rId150"/>
    <p:sldId id="425" r:id="rId151"/>
    <p:sldId id="435" r:id="rId152"/>
    <p:sldId id="436" r:id="rId153"/>
    <p:sldId id="437" r:id="rId154"/>
    <p:sldId id="419" r:id="rId155"/>
    <p:sldId id="433" r:id="rId156"/>
    <p:sldId id="451" r:id="rId157"/>
    <p:sldId id="458" r:id="rId158"/>
    <p:sldId id="452" r:id="rId159"/>
    <p:sldId id="453" r:id="rId160"/>
    <p:sldId id="455" r:id="rId161"/>
    <p:sldId id="456" r:id="rId162"/>
    <p:sldId id="459" r:id="rId163"/>
    <p:sldId id="460" r:id="rId164"/>
    <p:sldId id="457" r:id="rId165"/>
    <p:sldId id="461" r:id="rId166"/>
    <p:sldId id="462" r:id="rId167"/>
    <p:sldId id="463" r:id="rId168"/>
    <p:sldId id="464" r:id="rId169"/>
    <p:sldId id="465" r:id="rId170"/>
    <p:sldId id="466" r:id="rId171"/>
    <p:sldId id="467" r:id="rId172"/>
    <p:sldId id="468" r:id="rId173"/>
    <p:sldId id="472" r:id="rId174"/>
    <p:sldId id="473" r:id="rId175"/>
    <p:sldId id="474" r:id="rId176"/>
    <p:sldId id="423" r:id="rId177"/>
    <p:sldId id="438" r:id="rId178"/>
    <p:sldId id="439" r:id="rId179"/>
    <p:sldId id="440" r:id="rId180"/>
    <p:sldId id="441" r:id="rId181"/>
    <p:sldId id="442" r:id="rId182"/>
    <p:sldId id="443" r:id="rId183"/>
    <p:sldId id="444" r:id="rId184"/>
    <p:sldId id="445" r:id="rId185"/>
    <p:sldId id="446" r:id="rId186"/>
    <p:sldId id="424" r:id="rId187"/>
    <p:sldId id="469" r:id="rId188"/>
    <p:sldId id="470" r:id="rId189"/>
    <p:sldId id="471" r:id="rId190"/>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jay" initials="v" lastIdx="2" clrIdx="0">
    <p:extLst>
      <p:ext uri="{19B8F6BF-5375-455C-9EA6-DF929625EA0E}">
        <p15:presenceInfo xmlns:p15="http://schemas.microsoft.com/office/powerpoint/2012/main" userId="vija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EC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47" autoAdjust="0"/>
    <p:restoredTop sz="82004" autoAdjust="0"/>
  </p:normalViewPr>
  <p:slideViewPr>
    <p:cSldViewPr>
      <p:cViewPr varScale="1">
        <p:scale>
          <a:sx n="59" d="100"/>
          <a:sy n="59" d="100"/>
        </p:scale>
        <p:origin x="198" y="66"/>
      </p:cViewPr>
      <p:guideLst>
        <p:guide pos="3839"/>
        <p:guide orient="horz" pos="2160"/>
      </p:guideLst>
    </p:cSldViewPr>
  </p:slideViewPr>
  <p:notesTextViewPr>
    <p:cViewPr>
      <p:scale>
        <a:sx n="1" d="1"/>
        <a:sy n="1" d="1"/>
      </p:scale>
      <p:origin x="0" y="0"/>
    </p:cViewPr>
  </p:notesTextViewPr>
  <p:notesViewPr>
    <p:cSldViewPr showGuides="1">
      <p:cViewPr varScale="1">
        <p:scale>
          <a:sx n="52" d="100"/>
          <a:sy n="52" d="100"/>
        </p:scale>
        <p:origin x="2664" y="3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91" Type="http://schemas.openxmlformats.org/officeDocument/2006/relationships/notesMaster" Target="notesMasters/notesMaster1.xml"/><Relationship Id="rId196"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handoutMaster" Target="handoutMasters/handoutMaster1.xml"/><Relationship Id="rId197"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93" Type="http://schemas.openxmlformats.org/officeDocument/2006/relationships/commentAuthors" Target="commentAuthor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viewProps" Target="viewProps.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invertIfNegative val="0"/>
          <c:cat>
            <c:strRef>
              <c:f>Sheet1!$A$2:$A$5</c:f>
              <c:strCache>
                <c:ptCount val="4"/>
                <c:pt idx="0">
                  <c:v>Specification</c:v>
                </c:pt>
                <c:pt idx="1">
                  <c:v>Design</c:v>
                </c:pt>
                <c:pt idx="2">
                  <c:v>Coding</c:v>
                </c:pt>
                <c:pt idx="3">
                  <c:v>Testing</c:v>
                </c:pt>
              </c:strCache>
            </c:strRef>
          </c:cat>
          <c:val>
            <c:numRef>
              <c:f>Sheet1!$B$2:$B$5</c:f>
              <c:numCache>
                <c:formatCode>General</c:formatCode>
                <c:ptCount val="4"/>
                <c:pt idx="0">
                  <c:v>1</c:v>
                </c:pt>
                <c:pt idx="1">
                  <c:v>10</c:v>
                </c:pt>
                <c:pt idx="2">
                  <c:v>100</c:v>
                </c:pt>
                <c:pt idx="3">
                  <c:v>1000</c:v>
                </c:pt>
              </c:numCache>
            </c:numRef>
          </c:val>
          <c:extLst>
            <c:ext xmlns:c16="http://schemas.microsoft.com/office/drawing/2014/chart" uri="{C3380CC4-5D6E-409C-BE32-E72D297353CC}">
              <c16:uniqueId val="{00000000-C49B-4D0E-BC4A-A435BC92F173}"/>
            </c:ext>
          </c:extLst>
        </c:ser>
        <c:ser>
          <c:idx val="1"/>
          <c:order val="1"/>
          <c:tx>
            <c:strRef>
              <c:f>Sheet1!$C$1</c:f>
              <c:strCache>
                <c:ptCount val="1"/>
                <c:pt idx="0">
                  <c:v>Column1</c:v>
                </c:pt>
              </c:strCache>
            </c:strRef>
          </c:tx>
          <c:invertIfNegative val="0"/>
          <c:cat>
            <c:strRef>
              <c:f>Sheet1!$A$2:$A$5</c:f>
              <c:strCache>
                <c:ptCount val="4"/>
                <c:pt idx="0">
                  <c:v>Specification</c:v>
                </c:pt>
                <c:pt idx="1">
                  <c:v>Design</c:v>
                </c:pt>
                <c:pt idx="2">
                  <c:v>Coding</c:v>
                </c:pt>
                <c:pt idx="3">
                  <c:v>Testing</c:v>
                </c:pt>
              </c:strCache>
            </c:strRef>
          </c:cat>
          <c:val>
            <c:numRef>
              <c:f>Sheet1!$C$2:$C$5</c:f>
              <c:numCache>
                <c:formatCode>General</c:formatCode>
                <c:ptCount val="4"/>
              </c:numCache>
            </c:numRef>
          </c:val>
          <c:extLst>
            <c:ext xmlns:c16="http://schemas.microsoft.com/office/drawing/2014/chart" uri="{C3380CC4-5D6E-409C-BE32-E72D297353CC}">
              <c16:uniqueId val="{00000001-C49B-4D0E-BC4A-A435BC92F173}"/>
            </c:ext>
          </c:extLst>
        </c:ser>
        <c:ser>
          <c:idx val="2"/>
          <c:order val="2"/>
          <c:tx>
            <c:strRef>
              <c:f>Sheet1!$D$1</c:f>
              <c:strCache>
                <c:ptCount val="1"/>
                <c:pt idx="0">
                  <c:v>Column2</c:v>
                </c:pt>
              </c:strCache>
            </c:strRef>
          </c:tx>
          <c:invertIfNegative val="0"/>
          <c:cat>
            <c:strRef>
              <c:f>Sheet1!$A$2:$A$5</c:f>
              <c:strCache>
                <c:ptCount val="4"/>
                <c:pt idx="0">
                  <c:v>Specification</c:v>
                </c:pt>
                <c:pt idx="1">
                  <c:v>Design</c:v>
                </c:pt>
                <c:pt idx="2">
                  <c:v>Coding</c:v>
                </c:pt>
                <c:pt idx="3">
                  <c:v>Testing</c:v>
                </c:pt>
              </c:strCache>
            </c:strRef>
          </c:cat>
          <c:val>
            <c:numRef>
              <c:f>Sheet1!$D$2:$D$5</c:f>
              <c:numCache>
                <c:formatCode>General</c:formatCode>
                <c:ptCount val="4"/>
              </c:numCache>
            </c:numRef>
          </c:val>
          <c:extLst>
            <c:ext xmlns:c16="http://schemas.microsoft.com/office/drawing/2014/chart" uri="{C3380CC4-5D6E-409C-BE32-E72D297353CC}">
              <c16:uniqueId val="{00000002-C49B-4D0E-BC4A-A435BC92F173}"/>
            </c:ext>
          </c:extLst>
        </c:ser>
        <c:dLbls>
          <c:showLegendKey val="0"/>
          <c:showVal val="0"/>
          <c:showCatName val="0"/>
          <c:showSerName val="0"/>
          <c:showPercent val="0"/>
          <c:showBubbleSize val="0"/>
        </c:dLbls>
        <c:gapWidth val="150"/>
        <c:axId val="350919392"/>
        <c:axId val="464618816"/>
      </c:barChart>
      <c:catAx>
        <c:axId val="350919392"/>
        <c:scaling>
          <c:orientation val="minMax"/>
        </c:scaling>
        <c:delete val="0"/>
        <c:axPos val="b"/>
        <c:numFmt formatCode="General" sourceLinked="0"/>
        <c:majorTickMark val="out"/>
        <c:minorTickMark val="none"/>
        <c:tickLblPos val="nextTo"/>
        <c:crossAx val="464618816"/>
        <c:crosses val="autoZero"/>
        <c:auto val="1"/>
        <c:lblAlgn val="ctr"/>
        <c:lblOffset val="100"/>
        <c:noMultiLvlLbl val="0"/>
      </c:catAx>
      <c:valAx>
        <c:axId val="464618816"/>
        <c:scaling>
          <c:orientation val="minMax"/>
        </c:scaling>
        <c:delete val="0"/>
        <c:axPos val="l"/>
        <c:majorGridlines/>
        <c:numFmt formatCode="General" sourceLinked="1"/>
        <c:majorTickMark val="out"/>
        <c:minorTickMark val="none"/>
        <c:tickLblPos val="nextTo"/>
        <c:crossAx val="350919392"/>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119837-5B71-4D44-BB01-DB0B084933C8}"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477D14C5-CED9-4CFC-B338-DFB0C8090B9F}">
      <dgm:prSet phldrT="[Text]"/>
      <dgm:spPr/>
      <dgm:t>
        <a:bodyPr/>
        <a:lstStyle/>
        <a:p>
          <a:r>
            <a:rPr lang="en-US" dirty="0"/>
            <a:t>Gaining Experience</a:t>
          </a:r>
        </a:p>
      </dgm:t>
    </dgm:pt>
    <dgm:pt modelId="{92DFCBC7-BC14-4697-8ECD-BF0D5B1EDA3B}" type="parTrans" cxnId="{7D461F02-AB37-447A-AC6B-D31C4D2EC6A9}">
      <dgm:prSet/>
      <dgm:spPr/>
      <dgm:t>
        <a:bodyPr/>
        <a:lstStyle/>
        <a:p>
          <a:endParaRPr lang="en-US"/>
        </a:p>
      </dgm:t>
    </dgm:pt>
    <dgm:pt modelId="{87E3C0DB-7BEE-424E-8E11-B838D238D595}" type="sibTrans" cxnId="{7D461F02-AB37-447A-AC6B-D31C4D2EC6A9}">
      <dgm:prSet/>
      <dgm:spPr/>
      <dgm:t>
        <a:bodyPr/>
        <a:lstStyle/>
        <a:p>
          <a:endParaRPr lang="en-US"/>
        </a:p>
      </dgm:t>
    </dgm:pt>
    <dgm:pt modelId="{C111C18A-FD96-4E63-821A-54D70D8DC65F}">
      <dgm:prSet phldrT="[Text]"/>
      <dgm:spPr/>
      <dgm:t>
        <a:bodyPr/>
        <a:lstStyle/>
        <a:p>
          <a:r>
            <a:rPr lang="en-US" dirty="0"/>
            <a:t>Perform freelance testing</a:t>
          </a:r>
        </a:p>
      </dgm:t>
    </dgm:pt>
    <dgm:pt modelId="{83BE74EF-FAB4-45A2-BBED-7CD5259AB210}" type="parTrans" cxnId="{FFD8B471-C98F-4DB5-8DE3-2AB7E896ADD5}">
      <dgm:prSet/>
      <dgm:spPr/>
      <dgm:t>
        <a:bodyPr/>
        <a:lstStyle/>
        <a:p>
          <a:endParaRPr lang="en-US"/>
        </a:p>
      </dgm:t>
    </dgm:pt>
    <dgm:pt modelId="{B4F34DE2-2DAE-4F88-8C78-BD8892EBF4FF}" type="sibTrans" cxnId="{FFD8B471-C98F-4DB5-8DE3-2AB7E896ADD5}">
      <dgm:prSet/>
      <dgm:spPr/>
      <dgm:t>
        <a:bodyPr/>
        <a:lstStyle/>
        <a:p>
          <a:endParaRPr lang="en-US"/>
        </a:p>
      </dgm:t>
    </dgm:pt>
    <dgm:pt modelId="{33EAD35F-38F2-4CB7-9A6D-B04FFD8A51FD}">
      <dgm:prSet phldrT="[Text]"/>
      <dgm:spPr/>
      <dgm:t>
        <a:bodyPr/>
        <a:lstStyle/>
        <a:p>
          <a:r>
            <a:rPr lang="en-US" dirty="0"/>
            <a:t>Usertesting.com</a:t>
          </a:r>
        </a:p>
      </dgm:t>
    </dgm:pt>
    <dgm:pt modelId="{81FE7DB1-4BFC-4407-80A9-E5514E94C61D}" type="parTrans" cxnId="{FAC3D40F-8E66-452D-9CA4-C2871F2D10EF}">
      <dgm:prSet/>
      <dgm:spPr/>
      <dgm:t>
        <a:bodyPr/>
        <a:lstStyle/>
        <a:p>
          <a:endParaRPr lang="en-US"/>
        </a:p>
      </dgm:t>
    </dgm:pt>
    <dgm:pt modelId="{4B66B839-1910-459B-92B2-14846EBA7A70}" type="sibTrans" cxnId="{FAC3D40F-8E66-452D-9CA4-C2871F2D10EF}">
      <dgm:prSet/>
      <dgm:spPr/>
      <dgm:t>
        <a:bodyPr/>
        <a:lstStyle/>
        <a:p>
          <a:endParaRPr lang="en-US"/>
        </a:p>
      </dgm:t>
    </dgm:pt>
    <dgm:pt modelId="{3C67E77D-62FA-499D-B5E6-E79A091C5267}">
      <dgm:prSet phldrT="[Text]"/>
      <dgm:spPr/>
      <dgm:t>
        <a:bodyPr/>
        <a:lstStyle/>
        <a:p>
          <a:r>
            <a:rPr lang="en-US" dirty="0"/>
            <a:t>Building Skillset</a:t>
          </a:r>
        </a:p>
      </dgm:t>
    </dgm:pt>
    <dgm:pt modelId="{5337D229-E330-4525-B0FA-14EC5A80604A}" type="parTrans" cxnId="{32AA6160-4426-4C4D-93AE-E2F474E37AD9}">
      <dgm:prSet/>
      <dgm:spPr/>
      <dgm:t>
        <a:bodyPr/>
        <a:lstStyle/>
        <a:p>
          <a:endParaRPr lang="en-US"/>
        </a:p>
      </dgm:t>
    </dgm:pt>
    <dgm:pt modelId="{C056AC5D-B04E-4376-A1CB-3EAB7BE5AF5B}" type="sibTrans" cxnId="{32AA6160-4426-4C4D-93AE-E2F474E37AD9}">
      <dgm:prSet/>
      <dgm:spPr/>
      <dgm:t>
        <a:bodyPr/>
        <a:lstStyle/>
        <a:p>
          <a:endParaRPr lang="en-US"/>
        </a:p>
      </dgm:t>
    </dgm:pt>
    <dgm:pt modelId="{D6510970-8F9C-4B45-A0F3-6ACB9AA76D40}">
      <dgm:prSet phldrT="[Text]"/>
      <dgm:spPr/>
      <dgm:t>
        <a:bodyPr/>
        <a:lstStyle/>
        <a:p>
          <a:r>
            <a:rPr lang="en-US" dirty="0"/>
            <a:t>Searching in Job websites</a:t>
          </a:r>
        </a:p>
      </dgm:t>
    </dgm:pt>
    <dgm:pt modelId="{7A9FC291-2B6A-4475-8B09-917F9F09E3AB}" type="parTrans" cxnId="{C6E7222A-5F84-456A-9806-D51868FAF8A9}">
      <dgm:prSet/>
      <dgm:spPr/>
      <dgm:t>
        <a:bodyPr/>
        <a:lstStyle/>
        <a:p>
          <a:endParaRPr lang="en-US"/>
        </a:p>
      </dgm:t>
    </dgm:pt>
    <dgm:pt modelId="{4B87F32C-3630-48F2-9114-4262C0BEEA9E}" type="sibTrans" cxnId="{C6E7222A-5F84-456A-9806-D51868FAF8A9}">
      <dgm:prSet/>
      <dgm:spPr/>
      <dgm:t>
        <a:bodyPr/>
        <a:lstStyle/>
        <a:p>
          <a:endParaRPr lang="en-US"/>
        </a:p>
      </dgm:t>
    </dgm:pt>
    <dgm:pt modelId="{709ED9DC-E391-4C6C-B788-93F1C2EFB6FD}">
      <dgm:prSet phldrT="[Text]"/>
      <dgm:spPr/>
      <dgm:t>
        <a:bodyPr/>
        <a:lstStyle/>
        <a:p>
          <a:r>
            <a:rPr lang="en-US" dirty="0"/>
            <a:t>Identify Skill set</a:t>
          </a:r>
        </a:p>
      </dgm:t>
    </dgm:pt>
    <dgm:pt modelId="{B5FA6CF0-E0A0-46A0-93C9-B722B31A8A9C}" type="parTrans" cxnId="{78E3C3B3-FD19-41A6-A9CC-BB3375A6FF81}">
      <dgm:prSet/>
      <dgm:spPr/>
      <dgm:t>
        <a:bodyPr/>
        <a:lstStyle/>
        <a:p>
          <a:endParaRPr lang="en-US"/>
        </a:p>
      </dgm:t>
    </dgm:pt>
    <dgm:pt modelId="{F3C03C29-D7FF-4D61-8D75-8B75B2F589EC}" type="sibTrans" cxnId="{78E3C3B3-FD19-41A6-A9CC-BB3375A6FF81}">
      <dgm:prSet/>
      <dgm:spPr/>
      <dgm:t>
        <a:bodyPr/>
        <a:lstStyle/>
        <a:p>
          <a:endParaRPr lang="en-US"/>
        </a:p>
      </dgm:t>
    </dgm:pt>
    <dgm:pt modelId="{CC6B7442-0B72-4EF2-9F13-1325B51AFF9F}">
      <dgm:prSet phldrT="[Text]"/>
      <dgm:spPr/>
      <dgm:t>
        <a:bodyPr/>
        <a:lstStyle/>
        <a:p>
          <a:r>
            <a:rPr lang="en-US" dirty="0"/>
            <a:t>Writing Resume</a:t>
          </a:r>
        </a:p>
      </dgm:t>
    </dgm:pt>
    <dgm:pt modelId="{E3D139E0-5DC2-4F8E-9F8F-B3F0EBCD4689}" type="parTrans" cxnId="{102D6D4D-90C9-40F4-A001-35DCC329B127}">
      <dgm:prSet/>
      <dgm:spPr/>
      <dgm:t>
        <a:bodyPr/>
        <a:lstStyle/>
        <a:p>
          <a:endParaRPr lang="en-US"/>
        </a:p>
      </dgm:t>
    </dgm:pt>
    <dgm:pt modelId="{FF80E1BA-0D6F-4EE8-9640-892A5897DBCD}" type="sibTrans" cxnId="{102D6D4D-90C9-40F4-A001-35DCC329B127}">
      <dgm:prSet/>
      <dgm:spPr/>
      <dgm:t>
        <a:bodyPr/>
        <a:lstStyle/>
        <a:p>
          <a:endParaRPr lang="en-US"/>
        </a:p>
      </dgm:t>
    </dgm:pt>
    <dgm:pt modelId="{FE0A3CAE-D039-42F2-AF12-1E6F6793A633}">
      <dgm:prSet phldrT="[Text]"/>
      <dgm:spPr/>
      <dgm:t>
        <a:bodyPr/>
        <a:lstStyle/>
        <a:p>
          <a:r>
            <a:rPr lang="en-US" dirty="0"/>
            <a:t>Templates</a:t>
          </a:r>
        </a:p>
      </dgm:t>
    </dgm:pt>
    <dgm:pt modelId="{7E2ED2D1-AFF4-4DED-BB53-30A310825CE2}" type="parTrans" cxnId="{A6FB3C49-AB75-4315-BB6B-886AA454F16F}">
      <dgm:prSet/>
      <dgm:spPr/>
      <dgm:t>
        <a:bodyPr/>
        <a:lstStyle/>
        <a:p>
          <a:endParaRPr lang="en-US"/>
        </a:p>
      </dgm:t>
    </dgm:pt>
    <dgm:pt modelId="{417BDEF2-191B-4000-BDE8-D3D22A51FCF3}" type="sibTrans" cxnId="{A6FB3C49-AB75-4315-BB6B-886AA454F16F}">
      <dgm:prSet/>
      <dgm:spPr/>
      <dgm:t>
        <a:bodyPr/>
        <a:lstStyle/>
        <a:p>
          <a:endParaRPr lang="en-US"/>
        </a:p>
      </dgm:t>
    </dgm:pt>
    <dgm:pt modelId="{CDF687BD-B4ED-4C33-B9B9-0E1C276F99FD}">
      <dgm:prSet phldrT="[Text]"/>
      <dgm:spPr/>
      <dgm:t>
        <a:bodyPr/>
        <a:lstStyle/>
        <a:p>
          <a:r>
            <a:rPr lang="en-US" dirty="0"/>
            <a:t>Testmyui.com</a:t>
          </a:r>
        </a:p>
      </dgm:t>
    </dgm:pt>
    <dgm:pt modelId="{F68BD3AF-13A6-4861-9E92-503CCB144564}" type="parTrans" cxnId="{61C61E26-895F-4B5C-8812-2C260E59FB9C}">
      <dgm:prSet/>
      <dgm:spPr/>
      <dgm:t>
        <a:bodyPr/>
        <a:lstStyle/>
        <a:p>
          <a:endParaRPr lang="en-IN"/>
        </a:p>
      </dgm:t>
    </dgm:pt>
    <dgm:pt modelId="{902F8B77-D367-4AEA-AB0A-FF4D7FA066D9}" type="sibTrans" cxnId="{61C61E26-895F-4B5C-8812-2C260E59FB9C}">
      <dgm:prSet/>
      <dgm:spPr/>
      <dgm:t>
        <a:bodyPr/>
        <a:lstStyle/>
        <a:p>
          <a:endParaRPr lang="en-IN"/>
        </a:p>
      </dgm:t>
    </dgm:pt>
    <dgm:pt modelId="{2CE6BC86-ABC8-466D-853F-F6C78C53967B}">
      <dgm:prSet phldrT="[Text]"/>
      <dgm:spPr/>
      <dgm:t>
        <a:bodyPr/>
        <a:lstStyle/>
        <a:p>
          <a:r>
            <a:rPr lang="en-US" dirty="0"/>
            <a:t>Whatusersdo.com</a:t>
          </a:r>
        </a:p>
      </dgm:t>
    </dgm:pt>
    <dgm:pt modelId="{8CEA0622-848B-4616-8499-F70A369183F2}" type="parTrans" cxnId="{F7317B67-F4F3-4DF8-9601-51ED0D329F55}">
      <dgm:prSet/>
      <dgm:spPr/>
      <dgm:t>
        <a:bodyPr/>
        <a:lstStyle/>
        <a:p>
          <a:endParaRPr lang="en-IN"/>
        </a:p>
      </dgm:t>
    </dgm:pt>
    <dgm:pt modelId="{645A7B94-2808-4D15-B921-D2AA06DE42DA}" type="sibTrans" cxnId="{F7317B67-F4F3-4DF8-9601-51ED0D329F55}">
      <dgm:prSet/>
      <dgm:spPr/>
      <dgm:t>
        <a:bodyPr/>
        <a:lstStyle/>
        <a:p>
          <a:endParaRPr lang="en-IN"/>
        </a:p>
      </dgm:t>
    </dgm:pt>
    <dgm:pt modelId="{61D3BD22-B09E-4E08-85C8-C9ABC62F5C9F}">
      <dgm:prSet phldrT="[Text]"/>
      <dgm:spPr/>
      <dgm:t>
        <a:bodyPr/>
        <a:lstStyle/>
        <a:p>
          <a:r>
            <a:rPr lang="en-US" dirty="0"/>
            <a:t>Bid Based (Freelancer)</a:t>
          </a:r>
        </a:p>
      </dgm:t>
    </dgm:pt>
    <dgm:pt modelId="{0173EFC4-8A3F-4A01-A591-5E343CB321F1}" type="parTrans" cxnId="{2109DA25-48B7-4BBB-8F6C-FEED9532D133}">
      <dgm:prSet/>
      <dgm:spPr/>
      <dgm:t>
        <a:bodyPr/>
        <a:lstStyle/>
        <a:p>
          <a:endParaRPr lang="en-IN"/>
        </a:p>
      </dgm:t>
    </dgm:pt>
    <dgm:pt modelId="{FED139EA-4225-4CDF-B921-BFE811AE072A}" type="sibTrans" cxnId="{2109DA25-48B7-4BBB-8F6C-FEED9532D133}">
      <dgm:prSet/>
      <dgm:spPr/>
      <dgm:t>
        <a:bodyPr/>
        <a:lstStyle/>
        <a:p>
          <a:endParaRPr lang="en-IN"/>
        </a:p>
      </dgm:t>
    </dgm:pt>
    <dgm:pt modelId="{4C089793-CD62-4175-904C-6A8310F54886}">
      <dgm:prSet phldrT="[Text]"/>
      <dgm:spPr/>
      <dgm:t>
        <a:bodyPr/>
        <a:lstStyle/>
        <a:p>
          <a:r>
            <a:rPr lang="en-US" dirty="0"/>
            <a:t>Crowd based(Mobi4hire)</a:t>
          </a:r>
        </a:p>
      </dgm:t>
    </dgm:pt>
    <dgm:pt modelId="{75C728B7-966B-4682-B8AF-183056F909C1}" type="parTrans" cxnId="{919F2C7D-C34D-4491-A2BB-8CF823510788}">
      <dgm:prSet/>
      <dgm:spPr/>
      <dgm:t>
        <a:bodyPr/>
        <a:lstStyle/>
        <a:p>
          <a:endParaRPr lang="en-IN"/>
        </a:p>
      </dgm:t>
    </dgm:pt>
    <dgm:pt modelId="{56C270D7-CEAF-4C8B-8605-7E395E5BD0BE}" type="sibTrans" cxnId="{919F2C7D-C34D-4491-A2BB-8CF823510788}">
      <dgm:prSet/>
      <dgm:spPr/>
      <dgm:t>
        <a:bodyPr/>
        <a:lstStyle/>
        <a:p>
          <a:endParaRPr lang="en-IN"/>
        </a:p>
      </dgm:t>
    </dgm:pt>
    <dgm:pt modelId="{3907FDC0-BA8D-4C20-99AE-AF7BDA327A29}">
      <dgm:prSet phldrT="[Text]"/>
      <dgm:spPr/>
      <dgm:t>
        <a:bodyPr/>
        <a:lstStyle/>
        <a:p>
          <a:r>
            <a:rPr lang="en-US" dirty="0"/>
            <a:t>Master those skills</a:t>
          </a:r>
        </a:p>
      </dgm:t>
    </dgm:pt>
    <dgm:pt modelId="{4D794222-F345-4A37-93DF-ED51C44D468C}" type="parTrans" cxnId="{06D3F508-65CD-43D8-9670-A099E1A533D0}">
      <dgm:prSet/>
      <dgm:spPr/>
      <dgm:t>
        <a:bodyPr/>
        <a:lstStyle/>
        <a:p>
          <a:endParaRPr lang="en-IN"/>
        </a:p>
      </dgm:t>
    </dgm:pt>
    <dgm:pt modelId="{04AD4E27-5F4F-4A34-AA2D-CEAAF8401C4E}" type="sibTrans" cxnId="{06D3F508-65CD-43D8-9670-A099E1A533D0}">
      <dgm:prSet/>
      <dgm:spPr/>
      <dgm:t>
        <a:bodyPr/>
        <a:lstStyle/>
        <a:p>
          <a:endParaRPr lang="en-IN"/>
        </a:p>
      </dgm:t>
    </dgm:pt>
    <dgm:pt modelId="{ED5DCCC5-BCA8-4491-AA37-BAF153ECA184}" type="pres">
      <dgm:prSet presAssocID="{90119837-5B71-4D44-BB01-DB0B084933C8}" presName="linear" presStyleCnt="0">
        <dgm:presLayoutVars>
          <dgm:animLvl val="lvl"/>
          <dgm:resizeHandles val="exact"/>
        </dgm:presLayoutVars>
      </dgm:prSet>
      <dgm:spPr/>
    </dgm:pt>
    <dgm:pt modelId="{A9DD881E-A532-414B-870C-8ADE2076F78C}" type="pres">
      <dgm:prSet presAssocID="{477D14C5-CED9-4CFC-B338-DFB0C8090B9F}" presName="parentText" presStyleLbl="node1" presStyleIdx="0" presStyleCnt="3">
        <dgm:presLayoutVars>
          <dgm:chMax val="0"/>
          <dgm:bulletEnabled val="1"/>
        </dgm:presLayoutVars>
      </dgm:prSet>
      <dgm:spPr/>
    </dgm:pt>
    <dgm:pt modelId="{CD5F6E02-AD43-4E7A-935B-DDF5D6C74800}" type="pres">
      <dgm:prSet presAssocID="{477D14C5-CED9-4CFC-B338-DFB0C8090B9F}" presName="childText" presStyleLbl="revTx" presStyleIdx="0" presStyleCnt="3">
        <dgm:presLayoutVars>
          <dgm:bulletEnabled val="1"/>
        </dgm:presLayoutVars>
      </dgm:prSet>
      <dgm:spPr/>
    </dgm:pt>
    <dgm:pt modelId="{81203336-F3DE-4B3A-BCF4-0F68C23AC2BB}" type="pres">
      <dgm:prSet presAssocID="{3C67E77D-62FA-499D-B5E6-E79A091C5267}" presName="parentText" presStyleLbl="node1" presStyleIdx="1" presStyleCnt="3">
        <dgm:presLayoutVars>
          <dgm:chMax val="0"/>
          <dgm:bulletEnabled val="1"/>
        </dgm:presLayoutVars>
      </dgm:prSet>
      <dgm:spPr/>
    </dgm:pt>
    <dgm:pt modelId="{782956A5-ADC8-4959-B856-589B9D9B9635}" type="pres">
      <dgm:prSet presAssocID="{3C67E77D-62FA-499D-B5E6-E79A091C5267}" presName="childText" presStyleLbl="revTx" presStyleIdx="1" presStyleCnt="3">
        <dgm:presLayoutVars>
          <dgm:bulletEnabled val="1"/>
        </dgm:presLayoutVars>
      </dgm:prSet>
      <dgm:spPr/>
    </dgm:pt>
    <dgm:pt modelId="{D64CB5D5-837D-47FC-9E42-A26D800BC695}" type="pres">
      <dgm:prSet presAssocID="{CC6B7442-0B72-4EF2-9F13-1325B51AFF9F}" presName="parentText" presStyleLbl="node1" presStyleIdx="2" presStyleCnt="3">
        <dgm:presLayoutVars>
          <dgm:chMax val="0"/>
          <dgm:bulletEnabled val="1"/>
        </dgm:presLayoutVars>
      </dgm:prSet>
      <dgm:spPr/>
    </dgm:pt>
    <dgm:pt modelId="{08B7B17B-8600-44B0-B235-389E5D71D804}" type="pres">
      <dgm:prSet presAssocID="{CC6B7442-0B72-4EF2-9F13-1325B51AFF9F}" presName="childText" presStyleLbl="revTx" presStyleIdx="2" presStyleCnt="3">
        <dgm:presLayoutVars>
          <dgm:bulletEnabled val="1"/>
        </dgm:presLayoutVars>
      </dgm:prSet>
      <dgm:spPr/>
    </dgm:pt>
  </dgm:ptLst>
  <dgm:cxnLst>
    <dgm:cxn modelId="{7D461F02-AB37-447A-AC6B-D31C4D2EC6A9}" srcId="{90119837-5B71-4D44-BB01-DB0B084933C8}" destId="{477D14C5-CED9-4CFC-B338-DFB0C8090B9F}" srcOrd="0" destOrd="0" parTransId="{92DFCBC7-BC14-4697-8ECD-BF0D5B1EDA3B}" sibTransId="{87E3C0DB-7BEE-424E-8E11-B838D238D595}"/>
    <dgm:cxn modelId="{06D3F508-65CD-43D8-9670-A099E1A533D0}" srcId="{3C67E77D-62FA-499D-B5E6-E79A091C5267}" destId="{3907FDC0-BA8D-4C20-99AE-AF7BDA327A29}" srcOrd="2" destOrd="0" parTransId="{4D794222-F345-4A37-93DF-ED51C44D468C}" sibTransId="{04AD4E27-5F4F-4A34-AA2D-CEAAF8401C4E}"/>
    <dgm:cxn modelId="{FAC3D40F-8E66-452D-9CA4-C2871F2D10EF}" srcId="{477D14C5-CED9-4CFC-B338-DFB0C8090B9F}" destId="{33EAD35F-38F2-4CB7-9A6D-B04FFD8A51FD}" srcOrd="1" destOrd="0" parTransId="{81FE7DB1-4BFC-4407-80A9-E5514E94C61D}" sibTransId="{4B66B839-1910-459B-92B2-14846EBA7A70}"/>
    <dgm:cxn modelId="{A76EC317-2F44-4A99-87D1-5BC0D075B838}" type="presOf" srcId="{3907FDC0-BA8D-4C20-99AE-AF7BDA327A29}" destId="{782956A5-ADC8-4959-B856-589B9D9B9635}" srcOrd="0" destOrd="2" presId="urn:microsoft.com/office/officeart/2005/8/layout/vList2"/>
    <dgm:cxn modelId="{2109DA25-48B7-4BBB-8F6C-FEED9532D133}" srcId="{477D14C5-CED9-4CFC-B338-DFB0C8090B9F}" destId="{61D3BD22-B09E-4E08-85C8-C9ABC62F5C9F}" srcOrd="4" destOrd="0" parTransId="{0173EFC4-8A3F-4A01-A591-5E343CB321F1}" sibTransId="{FED139EA-4225-4CDF-B921-BFE811AE072A}"/>
    <dgm:cxn modelId="{61C61E26-895F-4B5C-8812-2C260E59FB9C}" srcId="{477D14C5-CED9-4CFC-B338-DFB0C8090B9F}" destId="{CDF687BD-B4ED-4C33-B9B9-0E1C276F99FD}" srcOrd="2" destOrd="0" parTransId="{F68BD3AF-13A6-4861-9E92-503CCB144564}" sibTransId="{902F8B77-D367-4AEA-AB0A-FF4D7FA066D9}"/>
    <dgm:cxn modelId="{C6E7222A-5F84-456A-9806-D51868FAF8A9}" srcId="{3C67E77D-62FA-499D-B5E6-E79A091C5267}" destId="{D6510970-8F9C-4B45-A0F3-6ACB9AA76D40}" srcOrd="0" destOrd="0" parTransId="{7A9FC291-2B6A-4475-8B09-917F9F09E3AB}" sibTransId="{4B87F32C-3630-48F2-9114-4262C0BEEA9E}"/>
    <dgm:cxn modelId="{AB09493F-37CB-481D-BE1C-7A521AC3963B}" type="presOf" srcId="{477D14C5-CED9-4CFC-B338-DFB0C8090B9F}" destId="{A9DD881E-A532-414B-870C-8ADE2076F78C}" srcOrd="0" destOrd="0" presId="urn:microsoft.com/office/officeart/2005/8/layout/vList2"/>
    <dgm:cxn modelId="{32AA6160-4426-4C4D-93AE-E2F474E37AD9}" srcId="{90119837-5B71-4D44-BB01-DB0B084933C8}" destId="{3C67E77D-62FA-499D-B5E6-E79A091C5267}" srcOrd="1" destOrd="0" parTransId="{5337D229-E330-4525-B0FA-14EC5A80604A}" sibTransId="{C056AC5D-B04E-4376-A1CB-3EAB7BE5AF5B}"/>
    <dgm:cxn modelId="{A677E445-9D5B-4C26-A5C5-42BF01249F61}" type="presOf" srcId="{709ED9DC-E391-4C6C-B788-93F1C2EFB6FD}" destId="{782956A5-ADC8-4959-B856-589B9D9B9635}" srcOrd="0" destOrd="1" presId="urn:microsoft.com/office/officeart/2005/8/layout/vList2"/>
    <dgm:cxn modelId="{F7317B67-F4F3-4DF8-9601-51ED0D329F55}" srcId="{477D14C5-CED9-4CFC-B338-DFB0C8090B9F}" destId="{2CE6BC86-ABC8-466D-853F-F6C78C53967B}" srcOrd="3" destOrd="0" parTransId="{8CEA0622-848B-4616-8499-F70A369183F2}" sibTransId="{645A7B94-2808-4D15-B921-D2AA06DE42DA}"/>
    <dgm:cxn modelId="{A6FB3C49-AB75-4315-BB6B-886AA454F16F}" srcId="{CC6B7442-0B72-4EF2-9F13-1325B51AFF9F}" destId="{FE0A3CAE-D039-42F2-AF12-1E6F6793A633}" srcOrd="0" destOrd="0" parTransId="{7E2ED2D1-AFF4-4DED-BB53-30A310825CE2}" sibTransId="{417BDEF2-191B-4000-BDE8-D3D22A51FCF3}"/>
    <dgm:cxn modelId="{102D6D4D-90C9-40F4-A001-35DCC329B127}" srcId="{90119837-5B71-4D44-BB01-DB0B084933C8}" destId="{CC6B7442-0B72-4EF2-9F13-1325B51AFF9F}" srcOrd="2" destOrd="0" parTransId="{E3D139E0-5DC2-4F8E-9F8F-B3F0EBCD4689}" sibTransId="{FF80E1BA-0D6F-4EE8-9640-892A5897DBCD}"/>
    <dgm:cxn modelId="{FFD8B471-C98F-4DB5-8DE3-2AB7E896ADD5}" srcId="{477D14C5-CED9-4CFC-B338-DFB0C8090B9F}" destId="{C111C18A-FD96-4E63-821A-54D70D8DC65F}" srcOrd="0" destOrd="0" parTransId="{83BE74EF-FAB4-45A2-BBED-7CD5259AB210}" sibTransId="{B4F34DE2-2DAE-4F88-8C78-BD8892EBF4FF}"/>
    <dgm:cxn modelId="{F3770B74-60B7-438A-9C14-87FF95D04624}" type="presOf" srcId="{FE0A3CAE-D039-42F2-AF12-1E6F6793A633}" destId="{08B7B17B-8600-44B0-B235-389E5D71D804}" srcOrd="0" destOrd="0" presId="urn:microsoft.com/office/officeart/2005/8/layout/vList2"/>
    <dgm:cxn modelId="{919F2C7D-C34D-4491-A2BB-8CF823510788}" srcId="{477D14C5-CED9-4CFC-B338-DFB0C8090B9F}" destId="{4C089793-CD62-4175-904C-6A8310F54886}" srcOrd="5" destOrd="0" parTransId="{75C728B7-966B-4682-B8AF-183056F909C1}" sibTransId="{56C270D7-CEAF-4C8B-8605-7E395E5BD0BE}"/>
    <dgm:cxn modelId="{BD3D5D80-D79D-4B06-A043-A52044CB2A45}" type="presOf" srcId="{61D3BD22-B09E-4E08-85C8-C9ABC62F5C9F}" destId="{CD5F6E02-AD43-4E7A-935B-DDF5D6C74800}" srcOrd="0" destOrd="4" presId="urn:microsoft.com/office/officeart/2005/8/layout/vList2"/>
    <dgm:cxn modelId="{87AD0085-41E8-4E29-BBED-9D1036577237}" type="presOf" srcId="{C111C18A-FD96-4E63-821A-54D70D8DC65F}" destId="{CD5F6E02-AD43-4E7A-935B-DDF5D6C74800}" srcOrd="0" destOrd="0" presId="urn:microsoft.com/office/officeart/2005/8/layout/vList2"/>
    <dgm:cxn modelId="{85B80D8C-EBB2-4A80-BB6C-93E30B69F4BB}" type="presOf" srcId="{33EAD35F-38F2-4CB7-9A6D-B04FFD8A51FD}" destId="{CD5F6E02-AD43-4E7A-935B-DDF5D6C74800}" srcOrd="0" destOrd="1" presId="urn:microsoft.com/office/officeart/2005/8/layout/vList2"/>
    <dgm:cxn modelId="{24AB65A1-B8D3-4035-A99F-07E2161D8D55}" type="presOf" srcId="{2CE6BC86-ABC8-466D-853F-F6C78C53967B}" destId="{CD5F6E02-AD43-4E7A-935B-DDF5D6C74800}" srcOrd="0" destOrd="3" presId="urn:microsoft.com/office/officeart/2005/8/layout/vList2"/>
    <dgm:cxn modelId="{ECA656AA-80E5-4378-B6F8-A57AAFD81046}" type="presOf" srcId="{4C089793-CD62-4175-904C-6A8310F54886}" destId="{CD5F6E02-AD43-4E7A-935B-DDF5D6C74800}" srcOrd="0" destOrd="5" presId="urn:microsoft.com/office/officeart/2005/8/layout/vList2"/>
    <dgm:cxn modelId="{736CAAAA-72C2-4600-8AB4-F568FD86259E}" type="presOf" srcId="{CDF687BD-B4ED-4C33-B9B9-0E1C276F99FD}" destId="{CD5F6E02-AD43-4E7A-935B-DDF5D6C74800}" srcOrd="0" destOrd="2" presId="urn:microsoft.com/office/officeart/2005/8/layout/vList2"/>
    <dgm:cxn modelId="{E2EE33AC-3CDB-41AB-99D0-EE89822B0377}" type="presOf" srcId="{90119837-5B71-4D44-BB01-DB0B084933C8}" destId="{ED5DCCC5-BCA8-4491-AA37-BAF153ECA184}" srcOrd="0" destOrd="0" presId="urn:microsoft.com/office/officeart/2005/8/layout/vList2"/>
    <dgm:cxn modelId="{78E3C3B3-FD19-41A6-A9CC-BB3375A6FF81}" srcId="{3C67E77D-62FA-499D-B5E6-E79A091C5267}" destId="{709ED9DC-E391-4C6C-B788-93F1C2EFB6FD}" srcOrd="1" destOrd="0" parTransId="{B5FA6CF0-E0A0-46A0-93C9-B722B31A8A9C}" sibTransId="{F3C03C29-D7FF-4D61-8D75-8B75B2F589EC}"/>
    <dgm:cxn modelId="{DC6E05B4-83E9-4C3F-9822-9E1D41C41D9E}" type="presOf" srcId="{CC6B7442-0B72-4EF2-9F13-1325B51AFF9F}" destId="{D64CB5D5-837D-47FC-9E42-A26D800BC695}" srcOrd="0" destOrd="0" presId="urn:microsoft.com/office/officeart/2005/8/layout/vList2"/>
    <dgm:cxn modelId="{80D369CF-62F1-4541-AEE2-AB29E5A204FB}" type="presOf" srcId="{3C67E77D-62FA-499D-B5E6-E79A091C5267}" destId="{81203336-F3DE-4B3A-BCF4-0F68C23AC2BB}" srcOrd="0" destOrd="0" presId="urn:microsoft.com/office/officeart/2005/8/layout/vList2"/>
    <dgm:cxn modelId="{44946EF3-425E-42C8-A6FB-ABA83804B586}" type="presOf" srcId="{D6510970-8F9C-4B45-A0F3-6ACB9AA76D40}" destId="{782956A5-ADC8-4959-B856-589B9D9B9635}" srcOrd="0" destOrd="0" presId="urn:microsoft.com/office/officeart/2005/8/layout/vList2"/>
    <dgm:cxn modelId="{8ED8745E-70AE-4940-BBB9-FB6376BDA0D9}" type="presParOf" srcId="{ED5DCCC5-BCA8-4491-AA37-BAF153ECA184}" destId="{A9DD881E-A532-414B-870C-8ADE2076F78C}" srcOrd="0" destOrd="0" presId="urn:microsoft.com/office/officeart/2005/8/layout/vList2"/>
    <dgm:cxn modelId="{31CF7A1A-6E4D-4D10-861C-4FF0D37EB7F8}" type="presParOf" srcId="{ED5DCCC5-BCA8-4491-AA37-BAF153ECA184}" destId="{CD5F6E02-AD43-4E7A-935B-DDF5D6C74800}" srcOrd="1" destOrd="0" presId="urn:microsoft.com/office/officeart/2005/8/layout/vList2"/>
    <dgm:cxn modelId="{9126909B-F016-45D1-8092-6C3135AB4C8A}" type="presParOf" srcId="{ED5DCCC5-BCA8-4491-AA37-BAF153ECA184}" destId="{81203336-F3DE-4B3A-BCF4-0F68C23AC2BB}" srcOrd="2" destOrd="0" presId="urn:microsoft.com/office/officeart/2005/8/layout/vList2"/>
    <dgm:cxn modelId="{730D2F2D-B4CA-4D4B-834E-CF6050C80AD0}" type="presParOf" srcId="{ED5DCCC5-BCA8-4491-AA37-BAF153ECA184}" destId="{782956A5-ADC8-4959-B856-589B9D9B9635}" srcOrd="3" destOrd="0" presId="urn:microsoft.com/office/officeart/2005/8/layout/vList2"/>
    <dgm:cxn modelId="{4902803D-CBF9-4D0B-9ABD-A3F2B1110870}" type="presParOf" srcId="{ED5DCCC5-BCA8-4491-AA37-BAF153ECA184}" destId="{D64CB5D5-837D-47FC-9E42-A26D800BC695}" srcOrd="4" destOrd="0" presId="urn:microsoft.com/office/officeart/2005/8/layout/vList2"/>
    <dgm:cxn modelId="{23FA2328-0584-487D-931D-ED8370AFC6E0}" type="presParOf" srcId="{ED5DCCC5-BCA8-4491-AA37-BAF153ECA184}" destId="{08B7B17B-8600-44B0-B235-389E5D71D804}"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3B1ADEB-5E35-46A3-BC39-10E59CF3471C}"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IN"/>
        </a:p>
      </dgm:t>
    </dgm:pt>
    <dgm:pt modelId="{5C59981A-28AE-44C4-A92E-98B19290C756}">
      <dgm:prSet phldrT="[Text]"/>
      <dgm:spPr/>
      <dgm:t>
        <a:bodyPr/>
        <a:lstStyle/>
        <a:p>
          <a:r>
            <a:rPr lang="en-IN" dirty="0"/>
            <a:t>Daily Scrum Meetings</a:t>
          </a:r>
        </a:p>
      </dgm:t>
    </dgm:pt>
    <dgm:pt modelId="{FCA6D7FB-6255-45BB-9D3E-E57595455F71}" type="parTrans" cxnId="{F7AB5FCF-0E5F-448E-8140-D3BA2E80268E}">
      <dgm:prSet/>
      <dgm:spPr/>
      <dgm:t>
        <a:bodyPr/>
        <a:lstStyle/>
        <a:p>
          <a:endParaRPr lang="en-IN"/>
        </a:p>
      </dgm:t>
    </dgm:pt>
    <dgm:pt modelId="{05D692CD-A5EF-41B5-8B15-8F4B3BB4CC59}" type="sibTrans" cxnId="{F7AB5FCF-0E5F-448E-8140-D3BA2E80268E}">
      <dgm:prSet/>
      <dgm:spPr/>
      <dgm:t>
        <a:bodyPr/>
        <a:lstStyle/>
        <a:p>
          <a:endParaRPr lang="en-IN"/>
        </a:p>
      </dgm:t>
    </dgm:pt>
    <dgm:pt modelId="{0A5CCA6C-2622-4736-9462-0B0633191683}">
      <dgm:prSet phldrT="[Text]"/>
      <dgm:spPr/>
      <dgm:t>
        <a:bodyPr/>
        <a:lstStyle/>
        <a:p>
          <a:r>
            <a:rPr lang="en-IN" dirty="0"/>
            <a:t>Sprint Review Meeting</a:t>
          </a:r>
        </a:p>
      </dgm:t>
    </dgm:pt>
    <dgm:pt modelId="{1FDBC858-BE22-44BB-925B-C35A5E91C88C}" type="parTrans" cxnId="{34C92150-CA75-42BD-A627-AE537CC7E90F}">
      <dgm:prSet/>
      <dgm:spPr/>
      <dgm:t>
        <a:bodyPr/>
        <a:lstStyle/>
        <a:p>
          <a:endParaRPr lang="en-IN"/>
        </a:p>
      </dgm:t>
    </dgm:pt>
    <dgm:pt modelId="{7E48C17C-84D6-4AB2-AB24-5BAD9233435E}" type="sibTrans" cxnId="{34C92150-CA75-42BD-A627-AE537CC7E90F}">
      <dgm:prSet/>
      <dgm:spPr/>
      <dgm:t>
        <a:bodyPr/>
        <a:lstStyle/>
        <a:p>
          <a:endParaRPr lang="en-IN"/>
        </a:p>
      </dgm:t>
    </dgm:pt>
    <dgm:pt modelId="{3F44B066-417D-47BF-9ED8-19885C225981}">
      <dgm:prSet phldrT="[Text]"/>
      <dgm:spPr/>
      <dgm:t>
        <a:bodyPr/>
        <a:lstStyle/>
        <a:p>
          <a:r>
            <a:rPr lang="en-IN" dirty="0"/>
            <a:t>Sprint Retrospective meeting</a:t>
          </a:r>
        </a:p>
      </dgm:t>
    </dgm:pt>
    <dgm:pt modelId="{B326A209-91A5-487A-907B-215DAF213AB1}" type="parTrans" cxnId="{311CED58-304F-4D87-8D73-A23E335F54C5}">
      <dgm:prSet/>
      <dgm:spPr/>
      <dgm:t>
        <a:bodyPr/>
        <a:lstStyle/>
        <a:p>
          <a:endParaRPr lang="en-IN"/>
        </a:p>
      </dgm:t>
    </dgm:pt>
    <dgm:pt modelId="{438BE20D-C0F6-48A3-B31B-B0A02A34019D}" type="sibTrans" cxnId="{311CED58-304F-4D87-8D73-A23E335F54C5}">
      <dgm:prSet/>
      <dgm:spPr/>
      <dgm:t>
        <a:bodyPr/>
        <a:lstStyle/>
        <a:p>
          <a:endParaRPr lang="en-IN"/>
        </a:p>
      </dgm:t>
    </dgm:pt>
    <dgm:pt modelId="{29A5C56D-2324-4B8A-9B6C-D006E1EA357A}" type="pres">
      <dgm:prSet presAssocID="{43B1ADEB-5E35-46A3-BC39-10E59CF3471C}" presName="linear" presStyleCnt="0">
        <dgm:presLayoutVars>
          <dgm:dir/>
          <dgm:animLvl val="lvl"/>
          <dgm:resizeHandles val="exact"/>
        </dgm:presLayoutVars>
      </dgm:prSet>
      <dgm:spPr/>
    </dgm:pt>
    <dgm:pt modelId="{45FC8279-712B-4F01-83AF-C95588C5CC70}" type="pres">
      <dgm:prSet presAssocID="{5C59981A-28AE-44C4-A92E-98B19290C756}" presName="parentLin" presStyleCnt="0"/>
      <dgm:spPr/>
    </dgm:pt>
    <dgm:pt modelId="{F160BD02-9495-4069-ACC4-0304E3580907}" type="pres">
      <dgm:prSet presAssocID="{5C59981A-28AE-44C4-A92E-98B19290C756}" presName="parentLeftMargin" presStyleLbl="node1" presStyleIdx="0" presStyleCnt="3"/>
      <dgm:spPr/>
    </dgm:pt>
    <dgm:pt modelId="{C5CFFC61-618A-4FE9-93E4-AA122C641581}" type="pres">
      <dgm:prSet presAssocID="{5C59981A-28AE-44C4-A92E-98B19290C756}" presName="parentText" presStyleLbl="node1" presStyleIdx="0" presStyleCnt="3">
        <dgm:presLayoutVars>
          <dgm:chMax val="0"/>
          <dgm:bulletEnabled val="1"/>
        </dgm:presLayoutVars>
      </dgm:prSet>
      <dgm:spPr/>
    </dgm:pt>
    <dgm:pt modelId="{9454AC00-824B-4E01-9838-A776779A4CE6}" type="pres">
      <dgm:prSet presAssocID="{5C59981A-28AE-44C4-A92E-98B19290C756}" presName="negativeSpace" presStyleCnt="0"/>
      <dgm:spPr/>
    </dgm:pt>
    <dgm:pt modelId="{524A6769-DA9C-4D2B-AC2F-FFCB73B38E9F}" type="pres">
      <dgm:prSet presAssocID="{5C59981A-28AE-44C4-A92E-98B19290C756}" presName="childText" presStyleLbl="conFgAcc1" presStyleIdx="0" presStyleCnt="3">
        <dgm:presLayoutVars>
          <dgm:bulletEnabled val="1"/>
        </dgm:presLayoutVars>
      </dgm:prSet>
      <dgm:spPr/>
    </dgm:pt>
    <dgm:pt modelId="{13B8B681-55BE-4EFC-A23F-A4BD7F83B85B}" type="pres">
      <dgm:prSet presAssocID="{05D692CD-A5EF-41B5-8B15-8F4B3BB4CC59}" presName="spaceBetweenRectangles" presStyleCnt="0"/>
      <dgm:spPr/>
    </dgm:pt>
    <dgm:pt modelId="{3A73B3E1-8B9D-4F2E-ABB0-7AEBAD6E1E9A}" type="pres">
      <dgm:prSet presAssocID="{0A5CCA6C-2622-4736-9462-0B0633191683}" presName="parentLin" presStyleCnt="0"/>
      <dgm:spPr/>
    </dgm:pt>
    <dgm:pt modelId="{826FB9BB-6B20-427D-A9E4-27FE0B50D229}" type="pres">
      <dgm:prSet presAssocID="{0A5CCA6C-2622-4736-9462-0B0633191683}" presName="parentLeftMargin" presStyleLbl="node1" presStyleIdx="0" presStyleCnt="3"/>
      <dgm:spPr/>
    </dgm:pt>
    <dgm:pt modelId="{B77159B4-3620-420D-85F2-5B4BC757F67C}" type="pres">
      <dgm:prSet presAssocID="{0A5CCA6C-2622-4736-9462-0B0633191683}" presName="parentText" presStyleLbl="node1" presStyleIdx="1" presStyleCnt="3">
        <dgm:presLayoutVars>
          <dgm:chMax val="0"/>
          <dgm:bulletEnabled val="1"/>
        </dgm:presLayoutVars>
      </dgm:prSet>
      <dgm:spPr/>
    </dgm:pt>
    <dgm:pt modelId="{0BE0CF59-9F5A-48EF-86B1-0B509E99978B}" type="pres">
      <dgm:prSet presAssocID="{0A5CCA6C-2622-4736-9462-0B0633191683}" presName="negativeSpace" presStyleCnt="0"/>
      <dgm:spPr/>
    </dgm:pt>
    <dgm:pt modelId="{2F028468-5C83-4FF2-8114-E47B3B027626}" type="pres">
      <dgm:prSet presAssocID="{0A5CCA6C-2622-4736-9462-0B0633191683}" presName="childText" presStyleLbl="conFgAcc1" presStyleIdx="1" presStyleCnt="3">
        <dgm:presLayoutVars>
          <dgm:bulletEnabled val="1"/>
        </dgm:presLayoutVars>
      </dgm:prSet>
      <dgm:spPr/>
    </dgm:pt>
    <dgm:pt modelId="{FE974FAB-35C1-4454-995C-82788113641A}" type="pres">
      <dgm:prSet presAssocID="{7E48C17C-84D6-4AB2-AB24-5BAD9233435E}" presName="spaceBetweenRectangles" presStyleCnt="0"/>
      <dgm:spPr/>
    </dgm:pt>
    <dgm:pt modelId="{CE882A64-8B51-4B2C-BABB-03270BABCE34}" type="pres">
      <dgm:prSet presAssocID="{3F44B066-417D-47BF-9ED8-19885C225981}" presName="parentLin" presStyleCnt="0"/>
      <dgm:spPr/>
    </dgm:pt>
    <dgm:pt modelId="{83BDF2A3-A683-4597-812C-C6493587525A}" type="pres">
      <dgm:prSet presAssocID="{3F44B066-417D-47BF-9ED8-19885C225981}" presName="parentLeftMargin" presStyleLbl="node1" presStyleIdx="1" presStyleCnt="3"/>
      <dgm:spPr/>
    </dgm:pt>
    <dgm:pt modelId="{ECFB9434-BDF9-4358-9C1A-922ED9206EA1}" type="pres">
      <dgm:prSet presAssocID="{3F44B066-417D-47BF-9ED8-19885C225981}" presName="parentText" presStyleLbl="node1" presStyleIdx="2" presStyleCnt="3">
        <dgm:presLayoutVars>
          <dgm:chMax val="0"/>
          <dgm:bulletEnabled val="1"/>
        </dgm:presLayoutVars>
      </dgm:prSet>
      <dgm:spPr/>
    </dgm:pt>
    <dgm:pt modelId="{246DC537-1C57-4E46-B4AC-18F06FFC3308}" type="pres">
      <dgm:prSet presAssocID="{3F44B066-417D-47BF-9ED8-19885C225981}" presName="negativeSpace" presStyleCnt="0"/>
      <dgm:spPr/>
    </dgm:pt>
    <dgm:pt modelId="{11B41F22-7F41-415E-84C8-F11DB6C842E2}" type="pres">
      <dgm:prSet presAssocID="{3F44B066-417D-47BF-9ED8-19885C225981}" presName="childText" presStyleLbl="conFgAcc1" presStyleIdx="2" presStyleCnt="3">
        <dgm:presLayoutVars>
          <dgm:bulletEnabled val="1"/>
        </dgm:presLayoutVars>
      </dgm:prSet>
      <dgm:spPr/>
    </dgm:pt>
  </dgm:ptLst>
  <dgm:cxnLst>
    <dgm:cxn modelId="{FC66086D-1516-46DF-81F9-75900FC19827}" type="presOf" srcId="{43B1ADEB-5E35-46A3-BC39-10E59CF3471C}" destId="{29A5C56D-2324-4B8A-9B6C-D006E1EA357A}" srcOrd="0" destOrd="0" presId="urn:microsoft.com/office/officeart/2005/8/layout/list1"/>
    <dgm:cxn modelId="{34C92150-CA75-42BD-A627-AE537CC7E90F}" srcId="{43B1ADEB-5E35-46A3-BC39-10E59CF3471C}" destId="{0A5CCA6C-2622-4736-9462-0B0633191683}" srcOrd="1" destOrd="0" parTransId="{1FDBC858-BE22-44BB-925B-C35A5E91C88C}" sibTransId="{7E48C17C-84D6-4AB2-AB24-5BAD9233435E}"/>
    <dgm:cxn modelId="{311CED58-304F-4D87-8D73-A23E335F54C5}" srcId="{43B1ADEB-5E35-46A3-BC39-10E59CF3471C}" destId="{3F44B066-417D-47BF-9ED8-19885C225981}" srcOrd="2" destOrd="0" parTransId="{B326A209-91A5-487A-907B-215DAF213AB1}" sibTransId="{438BE20D-C0F6-48A3-B31B-B0A02A34019D}"/>
    <dgm:cxn modelId="{BD5A2B80-F169-404E-9A98-DBCBD392AF34}" type="presOf" srcId="{0A5CCA6C-2622-4736-9462-0B0633191683}" destId="{826FB9BB-6B20-427D-A9E4-27FE0B50D229}" srcOrd="0" destOrd="0" presId="urn:microsoft.com/office/officeart/2005/8/layout/list1"/>
    <dgm:cxn modelId="{CB5D1382-6AAC-4197-B096-81E4D51FFD4E}" type="presOf" srcId="{5C59981A-28AE-44C4-A92E-98B19290C756}" destId="{F160BD02-9495-4069-ACC4-0304E3580907}" srcOrd="0" destOrd="0" presId="urn:microsoft.com/office/officeart/2005/8/layout/list1"/>
    <dgm:cxn modelId="{CCDABE9E-DABA-43F2-9D60-5BE84ABF6410}" type="presOf" srcId="{3F44B066-417D-47BF-9ED8-19885C225981}" destId="{83BDF2A3-A683-4597-812C-C6493587525A}" srcOrd="0" destOrd="0" presId="urn:microsoft.com/office/officeart/2005/8/layout/list1"/>
    <dgm:cxn modelId="{478209AE-4777-4E3D-8A3F-45A1D448B534}" type="presOf" srcId="{5C59981A-28AE-44C4-A92E-98B19290C756}" destId="{C5CFFC61-618A-4FE9-93E4-AA122C641581}" srcOrd="1" destOrd="0" presId="urn:microsoft.com/office/officeart/2005/8/layout/list1"/>
    <dgm:cxn modelId="{5FB358C4-C3FC-44A8-8A8C-DBDB6FA58373}" type="presOf" srcId="{0A5CCA6C-2622-4736-9462-0B0633191683}" destId="{B77159B4-3620-420D-85F2-5B4BC757F67C}" srcOrd="1" destOrd="0" presId="urn:microsoft.com/office/officeart/2005/8/layout/list1"/>
    <dgm:cxn modelId="{F7AB5FCF-0E5F-448E-8140-D3BA2E80268E}" srcId="{43B1ADEB-5E35-46A3-BC39-10E59CF3471C}" destId="{5C59981A-28AE-44C4-A92E-98B19290C756}" srcOrd="0" destOrd="0" parTransId="{FCA6D7FB-6255-45BB-9D3E-E57595455F71}" sibTransId="{05D692CD-A5EF-41B5-8B15-8F4B3BB4CC59}"/>
    <dgm:cxn modelId="{4E90BFFF-83A6-4BEC-8AB2-7E9673E54B22}" type="presOf" srcId="{3F44B066-417D-47BF-9ED8-19885C225981}" destId="{ECFB9434-BDF9-4358-9C1A-922ED9206EA1}" srcOrd="1" destOrd="0" presId="urn:microsoft.com/office/officeart/2005/8/layout/list1"/>
    <dgm:cxn modelId="{35252DE6-B169-4831-AC43-B67A3F0040B2}" type="presParOf" srcId="{29A5C56D-2324-4B8A-9B6C-D006E1EA357A}" destId="{45FC8279-712B-4F01-83AF-C95588C5CC70}" srcOrd="0" destOrd="0" presId="urn:microsoft.com/office/officeart/2005/8/layout/list1"/>
    <dgm:cxn modelId="{4A664985-BCFA-469C-A3B7-A3E4C22A982D}" type="presParOf" srcId="{45FC8279-712B-4F01-83AF-C95588C5CC70}" destId="{F160BD02-9495-4069-ACC4-0304E3580907}" srcOrd="0" destOrd="0" presId="urn:microsoft.com/office/officeart/2005/8/layout/list1"/>
    <dgm:cxn modelId="{4B6E18F5-EEFB-48D8-94A9-301837C1A2A8}" type="presParOf" srcId="{45FC8279-712B-4F01-83AF-C95588C5CC70}" destId="{C5CFFC61-618A-4FE9-93E4-AA122C641581}" srcOrd="1" destOrd="0" presId="urn:microsoft.com/office/officeart/2005/8/layout/list1"/>
    <dgm:cxn modelId="{154B9301-55DF-4AEA-88FE-AD7B4D1E2A82}" type="presParOf" srcId="{29A5C56D-2324-4B8A-9B6C-D006E1EA357A}" destId="{9454AC00-824B-4E01-9838-A776779A4CE6}" srcOrd="1" destOrd="0" presId="urn:microsoft.com/office/officeart/2005/8/layout/list1"/>
    <dgm:cxn modelId="{22FEFCB3-2A85-45CC-9C64-F58DF585DA3A}" type="presParOf" srcId="{29A5C56D-2324-4B8A-9B6C-D006E1EA357A}" destId="{524A6769-DA9C-4D2B-AC2F-FFCB73B38E9F}" srcOrd="2" destOrd="0" presId="urn:microsoft.com/office/officeart/2005/8/layout/list1"/>
    <dgm:cxn modelId="{B130487A-0EBB-470D-BED9-7C7CA00046B2}" type="presParOf" srcId="{29A5C56D-2324-4B8A-9B6C-D006E1EA357A}" destId="{13B8B681-55BE-4EFC-A23F-A4BD7F83B85B}" srcOrd="3" destOrd="0" presId="urn:microsoft.com/office/officeart/2005/8/layout/list1"/>
    <dgm:cxn modelId="{C75E002F-656A-42E8-A9EC-1C03F15654E9}" type="presParOf" srcId="{29A5C56D-2324-4B8A-9B6C-D006E1EA357A}" destId="{3A73B3E1-8B9D-4F2E-ABB0-7AEBAD6E1E9A}" srcOrd="4" destOrd="0" presId="urn:microsoft.com/office/officeart/2005/8/layout/list1"/>
    <dgm:cxn modelId="{5D703DBB-AE6F-4D20-9C53-FBE85C093FA2}" type="presParOf" srcId="{3A73B3E1-8B9D-4F2E-ABB0-7AEBAD6E1E9A}" destId="{826FB9BB-6B20-427D-A9E4-27FE0B50D229}" srcOrd="0" destOrd="0" presId="urn:microsoft.com/office/officeart/2005/8/layout/list1"/>
    <dgm:cxn modelId="{72BC46A9-13A9-4EB5-BF89-066C31E10BC1}" type="presParOf" srcId="{3A73B3E1-8B9D-4F2E-ABB0-7AEBAD6E1E9A}" destId="{B77159B4-3620-420D-85F2-5B4BC757F67C}" srcOrd="1" destOrd="0" presId="urn:microsoft.com/office/officeart/2005/8/layout/list1"/>
    <dgm:cxn modelId="{0F613B79-97FE-41E9-82FE-25236CC9E207}" type="presParOf" srcId="{29A5C56D-2324-4B8A-9B6C-D006E1EA357A}" destId="{0BE0CF59-9F5A-48EF-86B1-0B509E99978B}" srcOrd="5" destOrd="0" presId="urn:microsoft.com/office/officeart/2005/8/layout/list1"/>
    <dgm:cxn modelId="{9C77D5CC-943C-4B4D-A5A5-EF9A5D7C0C2D}" type="presParOf" srcId="{29A5C56D-2324-4B8A-9B6C-D006E1EA357A}" destId="{2F028468-5C83-4FF2-8114-E47B3B027626}" srcOrd="6" destOrd="0" presId="urn:microsoft.com/office/officeart/2005/8/layout/list1"/>
    <dgm:cxn modelId="{028A7DF9-4F4E-47CA-9E89-8B89A60C880C}" type="presParOf" srcId="{29A5C56D-2324-4B8A-9B6C-D006E1EA357A}" destId="{FE974FAB-35C1-4454-995C-82788113641A}" srcOrd="7" destOrd="0" presId="urn:microsoft.com/office/officeart/2005/8/layout/list1"/>
    <dgm:cxn modelId="{049132B1-2741-454B-92D2-0BB0420662B4}" type="presParOf" srcId="{29A5C56D-2324-4B8A-9B6C-D006E1EA357A}" destId="{CE882A64-8B51-4B2C-BABB-03270BABCE34}" srcOrd="8" destOrd="0" presId="urn:microsoft.com/office/officeart/2005/8/layout/list1"/>
    <dgm:cxn modelId="{EEC34164-5DEC-439B-A125-A1FBCE678A61}" type="presParOf" srcId="{CE882A64-8B51-4B2C-BABB-03270BABCE34}" destId="{83BDF2A3-A683-4597-812C-C6493587525A}" srcOrd="0" destOrd="0" presId="urn:microsoft.com/office/officeart/2005/8/layout/list1"/>
    <dgm:cxn modelId="{29504D50-76BC-4C31-9D74-085128DD6B93}" type="presParOf" srcId="{CE882A64-8B51-4B2C-BABB-03270BABCE34}" destId="{ECFB9434-BDF9-4358-9C1A-922ED9206EA1}" srcOrd="1" destOrd="0" presId="urn:microsoft.com/office/officeart/2005/8/layout/list1"/>
    <dgm:cxn modelId="{56605694-2EAB-407F-A4D8-DE50BD25CCBF}" type="presParOf" srcId="{29A5C56D-2324-4B8A-9B6C-D006E1EA357A}" destId="{246DC537-1C57-4E46-B4AC-18F06FFC3308}" srcOrd="9" destOrd="0" presId="urn:microsoft.com/office/officeart/2005/8/layout/list1"/>
    <dgm:cxn modelId="{D6171896-0210-436C-B56B-EEFE17922F2D}" type="presParOf" srcId="{29A5C56D-2324-4B8A-9B6C-D006E1EA357A}" destId="{11B41F22-7F41-415E-84C8-F11DB6C842E2}"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ADCFD17-4661-4EF0-9B6F-DAB32649B651}" type="doc">
      <dgm:prSet loTypeId="urn:diagrams.loki3.com/BracketList" loCatId="list" qsTypeId="urn:microsoft.com/office/officeart/2005/8/quickstyle/simple1" qsCatId="simple" csTypeId="urn:microsoft.com/office/officeart/2005/8/colors/colorful1" csCatId="colorful" phldr="1"/>
      <dgm:spPr/>
      <dgm:t>
        <a:bodyPr/>
        <a:lstStyle/>
        <a:p>
          <a:endParaRPr lang="en-IN"/>
        </a:p>
      </dgm:t>
    </dgm:pt>
    <dgm:pt modelId="{47DEF4DB-9DBA-463D-8A65-BB848590D810}">
      <dgm:prSet phldrT="[Text]"/>
      <dgm:spPr/>
      <dgm:t>
        <a:bodyPr/>
        <a:lstStyle/>
        <a:p>
          <a:r>
            <a:rPr lang="en-IN" dirty="0"/>
            <a:t>Commission </a:t>
          </a:r>
        </a:p>
        <a:p>
          <a:r>
            <a:rPr lang="en-IN" dirty="0"/>
            <a:t>Fault</a:t>
          </a:r>
        </a:p>
      </dgm:t>
    </dgm:pt>
    <dgm:pt modelId="{5EDFFD4A-0ED2-4B1B-9E3E-499598E275DC}" type="parTrans" cxnId="{BD90503F-6340-47BE-8671-65A571AD4438}">
      <dgm:prSet/>
      <dgm:spPr/>
      <dgm:t>
        <a:bodyPr/>
        <a:lstStyle/>
        <a:p>
          <a:endParaRPr lang="en-IN"/>
        </a:p>
      </dgm:t>
    </dgm:pt>
    <dgm:pt modelId="{28B800ED-7478-4A1D-A0E9-ED37E466FD60}" type="sibTrans" cxnId="{BD90503F-6340-47BE-8671-65A571AD4438}">
      <dgm:prSet/>
      <dgm:spPr/>
      <dgm:t>
        <a:bodyPr/>
        <a:lstStyle/>
        <a:p>
          <a:endParaRPr lang="en-IN"/>
        </a:p>
      </dgm:t>
    </dgm:pt>
    <dgm:pt modelId="{B07ACE84-E8CC-4991-B671-D4E96283DD41}">
      <dgm:prSet phldrT="[Text]"/>
      <dgm:spPr/>
      <dgm:t>
        <a:bodyPr/>
        <a:lstStyle/>
        <a:p>
          <a:r>
            <a:rPr lang="en-IN" dirty="0"/>
            <a:t>Enter Incorrect values into representation </a:t>
          </a:r>
        </a:p>
      </dgm:t>
    </dgm:pt>
    <dgm:pt modelId="{6B082391-80DC-4F93-BE6D-ECD6E5D9C69D}" type="parTrans" cxnId="{E542085D-8FA6-4C33-9422-6C1DFAE4C187}">
      <dgm:prSet/>
      <dgm:spPr/>
      <dgm:t>
        <a:bodyPr/>
        <a:lstStyle/>
        <a:p>
          <a:endParaRPr lang="en-IN"/>
        </a:p>
      </dgm:t>
    </dgm:pt>
    <dgm:pt modelId="{D14F9F1A-7436-48B7-B7F3-CD7498E44FA2}" type="sibTrans" cxnId="{E542085D-8FA6-4C33-9422-6C1DFAE4C187}">
      <dgm:prSet/>
      <dgm:spPr/>
      <dgm:t>
        <a:bodyPr/>
        <a:lstStyle/>
        <a:p>
          <a:endParaRPr lang="en-IN"/>
        </a:p>
      </dgm:t>
    </dgm:pt>
    <dgm:pt modelId="{BF3F92ED-E4E1-4E6D-AFEB-4B424521331E}">
      <dgm:prSet phldrT="[Text]"/>
      <dgm:spPr/>
      <dgm:t>
        <a:bodyPr/>
        <a:lstStyle/>
        <a:p>
          <a:r>
            <a:rPr lang="en-IN" dirty="0"/>
            <a:t>Omission Fault</a:t>
          </a:r>
        </a:p>
      </dgm:t>
    </dgm:pt>
    <dgm:pt modelId="{EB6229A8-4D4F-4E2B-A35F-7D83A11FBC38}" type="parTrans" cxnId="{5D337293-AB16-4FEB-9F6A-8C250725C537}">
      <dgm:prSet/>
      <dgm:spPr/>
      <dgm:t>
        <a:bodyPr/>
        <a:lstStyle/>
        <a:p>
          <a:endParaRPr lang="en-IN"/>
        </a:p>
      </dgm:t>
    </dgm:pt>
    <dgm:pt modelId="{FBDCCF52-F14D-4D44-A5D6-CA8D77747D49}" type="sibTrans" cxnId="{5D337293-AB16-4FEB-9F6A-8C250725C537}">
      <dgm:prSet/>
      <dgm:spPr/>
      <dgm:t>
        <a:bodyPr/>
        <a:lstStyle/>
        <a:p>
          <a:endParaRPr lang="en-IN"/>
        </a:p>
      </dgm:t>
    </dgm:pt>
    <dgm:pt modelId="{94C4E1E2-2CEB-4AB6-87F7-2A6D874830D0}">
      <dgm:prSet phldrT="[Text]"/>
      <dgm:spPr/>
      <dgm:t>
        <a:bodyPr/>
        <a:lstStyle/>
        <a:p>
          <a:r>
            <a:rPr lang="en-IN" dirty="0"/>
            <a:t>Fail to enter correct information </a:t>
          </a:r>
        </a:p>
      </dgm:t>
    </dgm:pt>
    <dgm:pt modelId="{0526B1B4-4E20-467B-9A89-57726179B7ED}" type="parTrans" cxnId="{1619E16A-4BF7-4E05-8C46-EB460F798823}">
      <dgm:prSet/>
      <dgm:spPr/>
      <dgm:t>
        <a:bodyPr/>
        <a:lstStyle/>
        <a:p>
          <a:endParaRPr lang="en-IN"/>
        </a:p>
      </dgm:t>
    </dgm:pt>
    <dgm:pt modelId="{8C4C87C0-E192-4E46-84C5-EA83F58897F0}" type="sibTrans" cxnId="{1619E16A-4BF7-4E05-8C46-EB460F798823}">
      <dgm:prSet/>
      <dgm:spPr/>
      <dgm:t>
        <a:bodyPr/>
        <a:lstStyle/>
        <a:p>
          <a:endParaRPr lang="en-IN"/>
        </a:p>
      </dgm:t>
    </dgm:pt>
    <dgm:pt modelId="{9898E6E0-B78C-4075-A27F-47BA3E2A42B2}" type="pres">
      <dgm:prSet presAssocID="{7ADCFD17-4661-4EF0-9B6F-DAB32649B651}" presName="Name0" presStyleCnt="0">
        <dgm:presLayoutVars>
          <dgm:dir/>
          <dgm:animLvl val="lvl"/>
          <dgm:resizeHandles val="exact"/>
        </dgm:presLayoutVars>
      </dgm:prSet>
      <dgm:spPr/>
    </dgm:pt>
    <dgm:pt modelId="{BBE0E21E-D989-4BBA-8682-B30435BFC991}" type="pres">
      <dgm:prSet presAssocID="{47DEF4DB-9DBA-463D-8A65-BB848590D810}" presName="linNode" presStyleCnt="0"/>
      <dgm:spPr/>
    </dgm:pt>
    <dgm:pt modelId="{59235D1B-F225-45D3-99DD-93F841FA8BC0}" type="pres">
      <dgm:prSet presAssocID="{47DEF4DB-9DBA-463D-8A65-BB848590D810}" presName="parTx" presStyleLbl="revTx" presStyleIdx="0" presStyleCnt="2" custScaleX="318053">
        <dgm:presLayoutVars>
          <dgm:chMax val="1"/>
          <dgm:bulletEnabled val="1"/>
        </dgm:presLayoutVars>
      </dgm:prSet>
      <dgm:spPr/>
    </dgm:pt>
    <dgm:pt modelId="{C1DB11D9-A5D7-4925-95B8-789521130428}" type="pres">
      <dgm:prSet presAssocID="{47DEF4DB-9DBA-463D-8A65-BB848590D810}" presName="bracket" presStyleLbl="parChTrans1D1" presStyleIdx="0" presStyleCnt="2"/>
      <dgm:spPr/>
    </dgm:pt>
    <dgm:pt modelId="{3BAF7E2C-E89F-440E-B3DE-1C479D13CBCF}" type="pres">
      <dgm:prSet presAssocID="{47DEF4DB-9DBA-463D-8A65-BB848590D810}" presName="spH" presStyleCnt="0"/>
      <dgm:spPr/>
    </dgm:pt>
    <dgm:pt modelId="{2A1A6613-355A-4915-A3EE-F6C7EAE70E30}" type="pres">
      <dgm:prSet presAssocID="{47DEF4DB-9DBA-463D-8A65-BB848590D810}" presName="desTx" presStyleLbl="node1" presStyleIdx="0" presStyleCnt="2" custScaleX="227475">
        <dgm:presLayoutVars>
          <dgm:bulletEnabled val="1"/>
        </dgm:presLayoutVars>
      </dgm:prSet>
      <dgm:spPr/>
    </dgm:pt>
    <dgm:pt modelId="{7FB74BC7-D3C5-49D6-B0C7-9A0207B14E39}" type="pres">
      <dgm:prSet presAssocID="{28B800ED-7478-4A1D-A0E9-ED37E466FD60}" presName="spV" presStyleCnt="0"/>
      <dgm:spPr/>
    </dgm:pt>
    <dgm:pt modelId="{522A218E-DD1B-447D-AF40-B3799EE34AED}" type="pres">
      <dgm:prSet presAssocID="{BF3F92ED-E4E1-4E6D-AFEB-4B424521331E}" presName="linNode" presStyleCnt="0"/>
      <dgm:spPr/>
    </dgm:pt>
    <dgm:pt modelId="{E8BA6E57-C3E3-4AEA-8A18-8273C0DD289F}" type="pres">
      <dgm:prSet presAssocID="{BF3F92ED-E4E1-4E6D-AFEB-4B424521331E}" presName="parTx" presStyleLbl="revTx" presStyleIdx="1" presStyleCnt="2" custScaleX="297394">
        <dgm:presLayoutVars>
          <dgm:chMax val="1"/>
          <dgm:bulletEnabled val="1"/>
        </dgm:presLayoutVars>
      </dgm:prSet>
      <dgm:spPr/>
    </dgm:pt>
    <dgm:pt modelId="{19BAB1B0-E5C0-4A01-AED1-22CA1422D29C}" type="pres">
      <dgm:prSet presAssocID="{BF3F92ED-E4E1-4E6D-AFEB-4B424521331E}" presName="bracket" presStyleLbl="parChTrans1D1" presStyleIdx="1" presStyleCnt="2"/>
      <dgm:spPr/>
    </dgm:pt>
    <dgm:pt modelId="{4D9ECCB0-F9FB-49DF-A7C2-0D2EE11AB5F6}" type="pres">
      <dgm:prSet presAssocID="{BF3F92ED-E4E1-4E6D-AFEB-4B424521331E}" presName="spH" presStyleCnt="0"/>
      <dgm:spPr/>
    </dgm:pt>
    <dgm:pt modelId="{1DBC134A-6CA4-49EC-BE8E-742FCB16951B}" type="pres">
      <dgm:prSet presAssocID="{BF3F92ED-E4E1-4E6D-AFEB-4B424521331E}" presName="desTx" presStyleLbl="node1" presStyleIdx="1" presStyleCnt="2">
        <dgm:presLayoutVars>
          <dgm:bulletEnabled val="1"/>
        </dgm:presLayoutVars>
      </dgm:prSet>
      <dgm:spPr/>
    </dgm:pt>
  </dgm:ptLst>
  <dgm:cxnLst>
    <dgm:cxn modelId="{E5189C32-E5BD-44D0-8000-0CB881DD4FB0}" type="presOf" srcId="{94C4E1E2-2CEB-4AB6-87F7-2A6D874830D0}" destId="{1DBC134A-6CA4-49EC-BE8E-742FCB16951B}" srcOrd="0" destOrd="0" presId="urn:diagrams.loki3.com/BracketList"/>
    <dgm:cxn modelId="{BD90503F-6340-47BE-8671-65A571AD4438}" srcId="{7ADCFD17-4661-4EF0-9B6F-DAB32649B651}" destId="{47DEF4DB-9DBA-463D-8A65-BB848590D810}" srcOrd="0" destOrd="0" parTransId="{5EDFFD4A-0ED2-4B1B-9E3E-499598E275DC}" sibTransId="{28B800ED-7478-4A1D-A0E9-ED37E466FD60}"/>
    <dgm:cxn modelId="{E542085D-8FA6-4C33-9422-6C1DFAE4C187}" srcId="{47DEF4DB-9DBA-463D-8A65-BB848590D810}" destId="{B07ACE84-E8CC-4991-B671-D4E96283DD41}" srcOrd="0" destOrd="0" parTransId="{6B082391-80DC-4F93-BE6D-ECD6E5D9C69D}" sibTransId="{D14F9F1A-7436-48B7-B7F3-CD7498E44FA2}"/>
    <dgm:cxn modelId="{74599764-B428-485C-A29B-DD19A037A257}" type="presOf" srcId="{7ADCFD17-4661-4EF0-9B6F-DAB32649B651}" destId="{9898E6E0-B78C-4075-A27F-47BA3E2A42B2}" srcOrd="0" destOrd="0" presId="urn:diagrams.loki3.com/BracketList"/>
    <dgm:cxn modelId="{1619E16A-4BF7-4E05-8C46-EB460F798823}" srcId="{BF3F92ED-E4E1-4E6D-AFEB-4B424521331E}" destId="{94C4E1E2-2CEB-4AB6-87F7-2A6D874830D0}" srcOrd="0" destOrd="0" parTransId="{0526B1B4-4E20-467B-9A89-57726179B7ED}" sibTransId="{8C4C87C0-E192-4E46-84C5-EA83F58897F0}"/>
    <dgm:cxn modelId="{5D337293-AB16-4FEB-9F6A-8C250725C537}" srcId="{7ADCFD17-4661-4EF0-9B6F-DAB32649B651}" destId="{BF3F92ED-E4E1-4E6D-AFEB-4B424521331E}" srcOrd="1" destOrd="0" parTransId="{EB6229A8-4D4F-4E2B-A35F-7D83A11FBC38}" sibTransId="{FBDCCF52-F14D-4D44-A5D6-CA8D77747D49}"/>
    <dgm:cxn modelId="{F34C1FB5-DF74-4AFA-9569-43D289661859}" type="presOf" srcId="{47DEF4DB-9DBA-463D-8A65-BB848590D810}" destId="{59235D1B-F225-45D3-99DD-93F841FA8BC0}" srcOrd="0" destOrd="0" presId="urn:diagrams.loki3.com/BracketList"/>
    <dgm:cxn modelId="{838602B8-2627-4D0A-AFD1-05207F0FE21C}" type="presOf" srcId="{B07ACE84-E8CC-4991-B671-D4E96283DD41}" destId="{2A1A6613-355A-4915-A3EE-F6C7EAE70E30}" srcOrd="0" destOrd="0" presId="urn:diagrams.loki3.com/BracketList"/>
    <dgm:cxn modelId="{A0EAB9DA-99DB-444D-B8B5-DD5370C4DD6B}" type="presOf" srcId="{BF3F92ED-E4E1-4E6D-AFEB-4B424521331E}" destId="{E8BA6E57-C3E3-4AEA-8A18-8273C0DD289F}" srcOrd="0" destOrd="0" presId="urn:diagrams.loki3.com/BracketList"/>
    <dgm:cxn modelId="{961E7DA1-9C3F-404F-9C76-2AC0C4FF9E25}" type="presParOf" srcId="{9898E6E0-B78C-4075-A27F-47BA3E2A42B2}" destId="{BBE0E21E-D989-4BBA-8682-B30435BFC991}" srcOrd="0" destOrd="0" presId="urn:diagrams.loki3.com/BracketList"/>
    <dgm:cxn modelId="{5BDBCB7D-6E88-41A1-A315-6636080FF32E}" type="presParOf" srcId="{BBE0E21E-D989-4BBA-8682-B30435BFC991}" destId="{59235D1B-F225-45D3-99DD-93F841FA8BC0}" srcOrd="0" destOrd="0" presId="urn:diagrams.loki3.com/BracketList"/>
    <dgm:cxn modelId="{AFD9076D-B740-45AC-A1E5-4FCDAB09A61A}" type="presParOf" srcId="{BBE0E21E-D989-4BBA-8682-B30435BFC991}" destId="{C1DB11D9-A5D7-4925-95B8-789521130428}" srcOrd="1" destOrd="0" presId="urn:diagrams.loki3.com/BracketList"/>
    <dgm:cxn modelId="{577CDAF9-92D2-424E-A2C9-18B856AA42BE}" type="presParOf" srcId="{BBE0E21E-D989-4BBA-8682-B30435BFC991}" destId="{3BAF7E2C-E89F-440E-B3DE-1C479D13CBCF}" srcOrd="2" destOrd="0" presId="urn:diagrams.loki3.com/BracketList"/>
    <dgm:cxn modelId="{AA8A17FC-FA62-4917-9C66-0D9AF81895E0}" type="presParOf" srcId="{BBE0E21E-D989-4BBA-8682-B30435BFC991}" destId="{2A1A6613-355A-4915-A3EE-F6C7EAE70E30}" srcOrd="3" destOrd="0" presId="urn:diagrams.loki3.com/BracketList"/>
    <dgm:cxn modelId="{D09A390F-6356-4389-81FA-217D5B35767D}" type="presParOf" srcId="{9898E6E0-B78C-4075-A27F-47BA3E2A42B2}" destId="{7FB74BC7-D3C5-49D6-B0C7-9A0207B14E39}" srcOrd="1" destOrd="0" presId="urn:diagrams.loki3.com/BracketList"/>
    <dgm:cxn modelId="{D9328D49-AAD3-4B5B-8C28-0E0646A07D51}" type="presParOf" srcId="{9898E6E0-B78C-4075-A27F-47BA3E2A42B2}" destId="{522A218E-DD1B-447D-AF40-B3799EE34AED}" srcOrd="2" destOrd="0" presId="urn:diagrams.loki3.com/BracketList"/>
    <dgm:cxn modelId="{E2A5298D-E4B8-41CA-997D-55F234348E32}" type="presParOf" srcId="{522A218E-DD1B-447D-AF40-B3799EE34AED}" destId="{E8BA6E57-C3E3-4AEA-8A18-8273C0DD289F}" srcOrd="0" destOrd="0" presId="urn:diagrams.loki3.com/BracketList"/>
    <dgm:cxn modelId="{500E5D2A-5DF0-471A-9091-462777362BBE}" type="presParOf" srcId="{522A218E-DD1B-447D-AF40-B3799EE34AED}" destId="{19BAB1B0-E5C0-4A01-AED1-22CA1422D29C}" srcOrd="1" destOrd="0" presId="urn:diagrams.loki3.com/BracketList"/>
    <dgm:cxn modelId="{36BEAD0B-6D30-49D9-9D37-644E2840C1EB}" type="presParOf" srcId="{522A218E-DD1B-447D-AF40-B3799EE34AED}" destId="{4D9ECCB0-F9FB-49DF-A7C2-0D2EE11AB5F6}" srcOrd="2" destOrd="0" presId="urn:diagrams.loki3.com/BracketList"/>
    <dgm:cxn modelId="{B360FC60-CC81-4BA1-86DC-6277B8B4B22F}" type="presParOf" srcId="{522A218E-DD1B-447D-AF40-B3799EE34AED}" destId="{1DBC134A-6CA4-49EC-BE8E-742FCB16951B}" srcOrd="3" destOrd="0" presId="urn:diagrams.loki3.com/Bracke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5D9D9BB-4905-409D-91D8-464A2A0D33F5}" type="doc">
      <dgm:prSet loTypeId="urn:microsoft.com/office/officeart/2008/layout/SquareAccentList" loCatId="list" qsTypeId="urn:microsoft.com/office/officeart/2005/8/quickstyle/simple1" qsCatId="simple" csTypeId="urn:microsoft.com/office/officeart/2005/8/colors/colorful5" csCatId="colorful" phldr="1"/>
      <dgm:spPr/>
      <dgm:t>
        <a:bodyPr/>
        <a:lstStyle/>
        <a:p>
          <a:endParaRPr lang="en-IN"/>
        </a:p>
      </dgm:t>
    </dgm:pt>
    <dgm:pt modelId="{5B40BBCD-3253-4542-9A5D-65513E0004A1}">
      <dgm:prSet phldrT="[Text]"/>
      <dgm:spPr/>
      <dgm:t>
        <a:bodyPr/>
        <a:lstStyle/>
        <a:p>
          <a:r>
            <a:rPr lang="en-US" dirty="0"/>
            <a:t>Before Execution</a:t>
          </a:r>
          <a:endParaRPr lang="en-IN" dirty="0"/>
        </a:p>
      </dgm:t>
    </dgm:pt>
    <dgm:pt modelId="{B00CD7B6-A9F2-4DED-8EAC-49DFD42AB4B3}" type="parTrans" cxnId="{225447FD-EC2F-4D34-81D9-4E6241E8D93B}">
      <dgm:prSet/>
      <dgm:spPr/>
      <dgm:t>
        <a:bodyPr/>
        <a:lstStyle/>
        <a:p>
          <a:endParaRPr lang="en-IN"/>
        </a:p>
      </dgm:t>
    </dgm:pt>
    <dgm:pt modelId="{28E733E6-FB24-4E0C-A432-AB1A964D01A8}" type="sibTrans" cxnId="{225447FD-EC2F-4D34-81D9-4E6241E8D93B}">
      <dgm:prSet/>
      <dgm:spPr/>
      <dgm:t>
        <a:bodyPr/>
        <a:lstStyle/>
        <a:p>
          <a:endParaRPr lang="en-IN"/>
        </a:p>
      </dgm:t>
    </dgm:pt>
    <dgm:pt modelId="{0D8BE9B3-F89A-4327-AA9B-308E93AD7E7F}">
      <dgm:prSet phldrT="[Text]"/>
      <dgm:spPr/>
      <dgm:t>
        <a:bodyPr/>
        <a:lstStyle/>
        <a:p>
          <a:r>
            <a:rPr lang="en-US" dirty="0"/>
            <a:t>Purpose</a:t>
          </a:r>
          <a:endParaRPr lang="en-IN" dirty="0"/>
        </a:p>
      </dgm:t>
    </dgm:pt>
    <dgm:pt modelId="{C0C4F309-ED60-49EB-955A-AE0EB98DCFE8}" type="parTrans" cxnId="{26C1646C-B29A-4DE6-9435-C6DA4574EDBE}">
      <dgm:prSet/>
      <dgm:spPr/>
      <dgm:t>
        <a:bodyPr/>
        <a:lstStyle/>
        <a:p>
          <a:endParaRPr lang="en-IN"/>
        </a:p>
      </dgm:t>
    </dgm:pt>
    <dgm:pt modelId="{02E41FFB-3428-4491-A35A-E1B05001D7F1}" type="sibTrans" cxnId="{26C1646C-B29A-4DE6-9435-C6DA4574EDBE}">
      <dgm:prSet/>
      <dgm:spPr/>
      <dgm:t>
        <a:bodyPr/>
        <a:lstStyle/>
        <a:p>
          <a:endParaRPr lang="en-IN"/>
        </a:p>
      </dgm:t>
    </dgm:pt>
    <dgm:pt modelId="{8E6CCD8C-AEB6-4A01-BAB8-2CE7B46134C5}">
      <dgm:prSet phldrT="[Text]"/>
      <dgm:spPr/>
      <dgm:t>
        <a:bodyPr/>
        <a:lstStyle/>
        <a:p>
          <a:r>
            <a:rPr lang="en-US" dirty="0"/>
            <a:t>Pre and post conditions</a:t>
          </a:r>
          <a:endParaRPr lang="en-IN" dirty="0"/>
        </a:p>
      </dgm:t>
    </dgm:pt>
    <dgm:pt modelId="{90FFB9EE-5B2B-4F65-94A8-7E6D36FE33C1}" type="parTrans" cxnId="{FABAB310-211C-4079-BC73-B1CA2385C848}">
      <dgm:prSet/>
      <dgm:spPr/>
      <dgm:t>
        <a:bodyPr/>
        <a:lstStyle/>
        <a:p>
          <a:endParaRPr lang="en-IN"/>
        </a:p>
      </dgm:t>
    </dgm:pt>
    <dgm:pt modelId="{2F5ABAF1-CC55-409A-921C-D4C9E6B977A8}" type="sibTrans" cxnId="{FABAB310-211C-4079-BC73-B1CA2385C848}">
      <dgm:prSet/>
      <dgm:spPr/>
      <dgm:t>
        <a:bodyPr/>
        <a:lstStyle/>
        <a:p>
          <a:endParaRPr lang="en-IN"/>
        </a:p>
      </dgm:t>
    </dgm:pt>
    <dgm:pt modelId="{5343F0F7-3482-4ACB-99D1-6126A77EE0BD}">
      <dgm:prSet phldrT="[Text]"/>
      <dgm:spPr/>
      <dgm:t>
        <a:bodyPr/>
        <a:lstStyle/>
        <a:p>
          <a:r>
            <a:rPr lang="en-US" dirty="0"/>
            <a:t>Input and Expected output</a:t>
          </a:r>
          <a:endParaRPr lang="en-IN" dirty="0"/>
        </a:p>
      </dgm:t>
    </dgm:pt>
    <dgm:pt modelId="{424F73C7-3ACB-488B-B4C6-2217938F772E}" type="parTrans" cxnId="{4CBCF047-BA2D-4721-9157-2154151774CF}">
      <dgm:prSet/>
      <dgm:spPr/>
      <dgm:t>
        <a:bodyPr/>
        <a:lstStyle/>
        <a:p>
          <a:endParaRPr lang="en-IN"/>
        </a:p>
      </dgm:t>
    </dgm:pt>
    <dgm:pt modelId="{12E950E9-5365-4B65-AAE5-2CEF9C4128C0}" type="sibTrans" cxnId="{4CBCF047-BA2D-4721-9157-2154151774CF}">
      <dgm:prSet/>
      <dgm:spPr/>
      <dgm:t>
        <a:bodyPr/>
        <a:lstStyle/>
        <a:p>
          <a:endParaRPr lang="en-IN"/>
        </a:p>
      </dgm:t>
    </dgm:pt>
    <dgm:pt modelId="{2211FD62-8B20-4BA5-A8D2-4F7D8C72FC8F}">
      <dgm:prSet phldrT="[Text]"/>
      <dgm:spPr/>
      <dgm:t>
        <a:bodyPr/>
        <a:lstStyle/>
        <a:p>
          <a:r>
            <a:rPr lang="en-US" dirty="0"/>
            <a:t>After Execution</a:t>
          </a:r>
          <a:endParaRPr lang="en-IN" dirty="0"/>
        </a:p>
      </dgm:t>
    </dgm:pt>
    <dgm:pt modelId="{469226D9-ACD3-4EF9-876E-50ED94BFAF6C}" type="parTrans" cxnId="{E7E573D2-081A-4918-BB58-AF396C7A716B}">
      <dgm:prSet/>
      <dgm:spPr/>
      <dgm:t>
        <a:bodyPr/>
        <a:lstStyle/>
        <a:p>
          <a:endParaRPr lang="en-IN"/>
        </a:p>
      </dgm:t>
    </dgm:pt>
    <dgm:pt modelId="{96FB250E-1FA3-4DBB-95D7-165974A539DD}" type="sibTrans" cxnId="{E7E573D2-081A-4918-BB58-AF396C7A716B}">
      <dgm:prSet/>
      <dgm:spPr/>
      <dgm:t>
        <a:bodyPr/>
        <a:lstStyle/>
        <a:p>
          <a:endParaRPr lang="en-IN"/>
        </a:p>
      </dgm:t>
    </dgm:pt>
    <dgm:pt modelId="{245490B2-3F21-474C-AF3C-DB5D9A5E293A}">
      <dgm:prSet phldrT="[Text]"/>
      <dgm:spPr/>
      <dgm:t>
        <a:bodyPr/>
        <a:lstStyle/>
        <a:p>
          <a:r>
            <a:rPr lang="en-US" dirty="0"/>
            <a:t>Output</a:t>
          </a:r>
          <a:endParaRPr lang="en-IN" dirty="0"/>
        </a:p>
      </dgm:t>
    </dgm:pt>
    <dgm:pt modelId="{42177151-EAF3-4A0A-840C-54F5B2AE3D31}" type="parTrans" cxnId="{0B9C3075-496D-4280-98AD-882F4024A066}">
      <dgm:prSet/>
      <dgm:spPr/>
      <dgm:t>
        <a:bodyPr/>
        <a:lstStyle/>
        <a:p>
          <a:endParaRPr lang="en-IN"/>
        </a:p>
      </dgm:t>
    </dgm:pt>
    <dgm:pt modelId="{0F2D2FAB-6D65-43A6-ABFB-0EC570B4EA30}" type="sibTrans" cxnId="{0B9C3075-496D-4280-98AD-882F4024A066}">
      <dgm:prSet/>
      <dgm:spPr/>
      <dgm:t>
        <a:bodyPr/>
        <a:lstStyle/>
        <a:p>
          <a:endParaRPr lang="en-IN"/>
        </a:p>
      </dgm:t>
    </dgm:pt>
    <dgm:pt modelId="{583B18F2-AE3E-4A67-A902-C65B5EB7C0C9}">
      <dgm:prSet phldrT="[Text]"/>
      <dgm:spPr/>
      <dgm:t>
        <a:bodyPr/>
        <a:lstStyle/>
        <a:p>
          <a:r>
            <a:rPr lang="en-US" dirty="0"/>
            <a:t>Pass/fail</a:t>
          </a:r>
          <a:endParaRPr lang="en-IN" dirty="0"/>
        </a:p>
      </dgm:t>
    </dgm:pt>
    <dgm:pt modelId="{B26D5C74-24CE-46B8-ABF0-34649E64D43D}" type="parTrans" cxnId="{3F53E4ED-0839-490C-A458-E91FBCD70E72}">
      <dgm:prSet/>
      <dgm:spPr/>
      <dgm:t>
        <a:bodyPr/>
        <a:lstStyle/>
        <a:p>
          <a:endParaRPr lang="en-IN"/>
        </a:p>
      </dgm:t>
    </dgm:pt>
    <dgm:pt modelId="{81126307-ADB9-4363-85DF-E592F11DB085}" type="sibTrans" cxnId="{3F53E4ED-0839-490C-A458-E91FBCD70E72}">
      <dgm:prSet/>
      <dgm:spPr/>
      <dgm:t>
        <a:bodyPr/>
        <a:lstStyle/>
        <a:p>
          <a:endParaRPr lang="en-IN"/>
        </a:p>
      </dgm:t>
    </dgm:pt>
    <dgm:pt modelId="{70EA32F2-9136-40D0-A295-F167508C56DE}">
      <dgm:prSet phldrT="[Text]"/>
      <dgm:spPr/>
      <dgm:t>
        <a:bodyPr/>
        <a:lstStyle/>
        <a:p>
          <a:r>
            <a:rPr lang="en-US" dirty="0"/>
            <a:t>Reasons and suggestions</a:t>
          </a:r>
          <a:endParaRPr lang="en-IN" dirty="0"/>
        </a:p>
      </dgm:t>
    </dgm:pt>
    <dgm:pt modelId="{C9658559-AB53-4F31-BD1E-9AE77900DDAB}" type="parTrans" cxnId="{9F21DB43-C1D4-4778-A39A-1217107654F6}">
      <dgm:prSet/>
      <dgm:spPr/>
      <dgm:t>
        <a:bodyPr/>
        <a:lstStyle/>
        <a:p>
          <a:endParaRPr lang="en-IN"/>
        </a:p>
      </dgm:t>
    </dgm:pt>
    <dgm:pt modelId="{018C2827-6020-4F20-A9AB-62E0CCFA702F}" type="sibTrans" cxnId="{9F21DB43-C1D4-4778-A39A-1217107654F6}">
      <dgm:prSet/>
      <dgm:spPr/>
      <dgm:t>
        <a:bodyPr/>
        <a:lstStyle/>
        <a:p>
          <a:endParaRPr lang="en-IN"/>
        </a:p>
      </dgm:t>
    </dgm:pt>
    <dgm:pt modelId="{10E63C17-DC1A-4F47-811D-C56F30C1CA0F}" type="pres">
      <dgm:prSet presAssocID="{A5D9D9BB-4905-409D-91D8-464A2A0D33F5}" presName="layout" presStyleCnt="0">
        <dgm:presLayoutVars>
          <dgm:chMax/>
          <dgm:chPref/>
          <dgm:dir/>
          <dgm:resizeHandles/>
        </dgm:presLayoutVars>
      </dgm:prSet>
      <dgm:spPr/>
    </dgm:pt>
    <dgm:pt modelId="{7A3C5972-88D7-4498-B612-3DE165BC2858}" type="pres">
      <dgm:prSet presAssocID="{5B40BBCD-3253-4542-9A5D-65513E0004A1}" presName="root" presStyleCnt="0">
        <dgm:presLayoutVars>
          <dgm:chMax/>
          <dgm:chPref/>
        </dgm:presLayoutVars>
      </dgm:prSet>
      <dgm:spPr/>
    </dgm:pt>
    <dgm:pt modelId="{950D4FF5-AB08-4F85-94E9-9CFF512BB30A}" type="pres">
      <dgm:prSet presAssocID="{5B40BBCD-3253-4542-9A5D-65513E0004A1}" presName="rootComposite" presStyleCnt="0">
        <dgm:presLayoutVars/>
      </dgm:prSet>
      <dgm:spPr/>
    </dgm:pt>
    <dgm:pt modelId="{70B5E316-348F-4754-A39A-7D301BA63795}" type="pres">
      <dgm:prSet presAssocID="{5B40BBCD-3253-4542-9A5D-65513E0004A1}" presName="ParentAccent" presStyleLbl="alignNode1" presStyleIdx="0" presStyleCnt="2"/>
      <dgm:spPr/>
    </dgm:pt>
    <dgm:pt modelId="{95BD29BA-F8B4-442F-994C-CF7CF68DA040}" type="pres">
      <dgm:prSet presAssocID="{5B40BBCD-3253-4542-9A5D-65513E0004A1}" presName="ParentSmallAccent" presStyleLbl="fgAcc1" presStyleIdx="0" presStyleCnt="2"/>
      <dgm:spPr/>
    </dgm:pt>
    <dgm:pt modelId="{2887AD9B-434B-4D6E-874F-6ABC46C1D1EC}" type="pres">
      <dgm:prSet presAssocID="{5B40BBCD-3253-4542-9A5D-65513E0004A1}" presName="Parent" presStyleLbl="revTx" presStyleIdx="0" presStyleCnt="8">
        <dgm:presLayoutVars>
          <dgm:chMax/>
          <dgm:chPref val="4"/>
          <dgm:bulletEnabled val="1"/>
        </dgm:presLayoutVars>
      </dgm:prSet>
      <dgm:spPr/>
    </dgm:pt>
    <dgm:pt modelId="{B23CD730-68F7-47D0-8D55-B1B836552206}" type="pres">
      <dgm:prSet presAssocID="{5B40BBCD-3253-4542-9A5D-65513E0004A1}" presName="childShape" presStyleCnt="0">
        <dgm:presLayoutVars>
          <dgm:chMax val="0"/>
          <dgm:chPref val="0"/>
        </dgm:presLayoutVars>
      </dgm:prSet>
      <dgm:spPr/>
    </dgm:pt>
    <dgm:pt modelId="{03F0EC19-F4BC-47C6-BD18-99E071E42264}" type="pres">
      <dgm:prSet presAssocID="{0D8BE9B3-F89A-4327-AA9B-308E93AD7E7F}" presName="childComposite" presStyleCnt="0">
        <dgm:presLayoutVars>
          <dgm:chMax val="0"/>
          <dgm:chPref val="0"/>
        </dgm:presLayoutVars>
      </dgm:prSet>
      <dgm:spPr/>
    </dgm:pt>
    <dgm:pt modelId="{F33BDF07-325A-4FA8-AD70-A3A9B757AC1F}" type="pres">
      <dgm:prSet presAssocID="{0D8BE9B3-F89A-4327-AA9B-308E93AD7E7F}" presName="ChildAccent" presStyleLbl="solidFgAcc1" presStyleIdx="0" presStyleCnt="6"/>
      <dgm:spPr/>
    </dgm:pt>
    <dgm:pt modelId="{8B88ABEC-77E4-4D85-8CA9-01F830760DF9}" type="pres">
      <dgm:prSet presAssocID="{0D8BE9B3-F89A-4327-AA9B-308E93AD7E7F}" presName="Child" presStyleLbl="revTx" presStyleIdx="1" presStyleCnt="8">
        <dgm:presLayoutVars>
          <dgm:chMax val="0"/>
          <dgm:chPref val="0"/>
          <dgm:bulletEnabled val="1"/>
        </dgm:presLayoutVars>
      </dgm:prSet>
      <dgm:spPr/>
    </dgm:pt>
    <dgm:pt modelId="{256A587B-95BF-4082-A42E-B8609BF0762F}" type="pres">
      <dgm:prSet presAssocID="{8E6CCD8C-AEB6-4A01-BAB8-2CE7B46134C5}" presName="childComposite" presStyleCnt="0">
        <dgm:presLayoutVars>
          <dgm:chMax val="0"/>
          <dgm:chPref val="0"/>
        </dgm:presLayoutVars>
      </dgm:prSet>
      <dgm:spPr/>
    </dgm:pt>
    <dgm:pt modelId="{9256570F-0807-44DB-BBD6-41950CD0122C}" type="pres">
      <dgm:prSet presAssocID="{8E6CCD8C-AEB6-4A01-BAB8-2CE7B46134C5}" presName="ChildAccent" presStyleLbl="solidFgAcc1" presStyleIdx="1" presStyleCnt="6"/>
      <dgm:spPr/>
    </dgm:pt>
    <dgm:pt modelId="{B07BC60F-A6A2-428B-8B27-4F1223AECB72}" type="pres">
      <dgm:prSet presAssocID="{8E6CCD8C-AEB6-4A01-BAB8-2CE7B46134C5}" presName="Child" presStyleLbl="revTx" presStyleIdx="2" presStyleCnt="8">
        <dgm:presLayoutVars>
          <dgm:chMax val="0"/>
          <dgm:chPref val="0"/>
          <dgm:bulletEnabled val="1"/>
        </dgm:presLayoutVars>
      </dgm:prSet>
      <dgm:spPr/>
    </dgm:pt>
    <dgm:pt modelId="{C309BF8B-B8FC-48DF-BBB1-436D0FB27B70}" type="pres">
      <dgm:prSet presAssocID="{5343F0F7-3482-4ACB-99D1-6126A77EE0BD}" presName="childComposite" presStyleCnt="0">
        <dgm:presLayoutVars>
          <dgm:chMax val="0"/>
          <dgm:chPref val="0"/>
        </dgm:presLayoutVars>
      </dgm:prSet>
      <dgm:spPr/>
    </dgm:pt>
    <dgm:pt modelId="{5ABBBF7E-9FED-4427-9459-8247C772122A}" type="pres">
      <dgm:prSet presAssocID="{5343F0F7-3482-4ACB-99D1-6126A77EE0BD}" presName="ChildAccent" presStyleLbl="solidFgAcc1" presStyleIdx="2" presStyleCnt="6"/>
      <dgm:spPr/>
    </dgm:pt>
    <dgm:pt modelId="{2E636461-2B23-44D6-B058-963F438C163E}" type="pres">
      <dgm:prSet presAssocID="{5343F0F7-3482-4ACB-99D1-6126A77EE0BD}" presName="Child" presStyleLbl="revTx" presStyleIdx="3" presStyleCnt="8">
        <dgm:presLayoutVars>
          <dgm:chMax val="0"/>
          <dgm:chPref val="0"/>
          <dgm:bulletEnabled val="1"/>
        </dgm:presLayoutVars>
      </dgm:prSet>
      <dgm:spPr/>
    </dgm:pt>
    <dgm:pt modelId="{2C758416-E364-46D7-8CB7-8F1AB5805F46}" type="pres">
      <dgm:prSet presAssocID="{2211FD62-8B20-4BA5-A8D2-4F7D8C72FC8F}" presName="root" presStyleCnt="0">
        <dgm:presLayoutVars>
          <dgm:chMax/>
          <dgm:chPref/>
        </dgm:presLayoutVars>
      </dgm:prSet>
      <dgm:spPr/>
    </dgm:pt>
    <dgm:pt modelId="{A6C62A7E-D4A9-48CC-B7E5-937DE854BA6F}" type="pres">
      <dgm:prSet presAssocID="{2211FD62-8B20-4BA5-A8D2-4F7D8C72FC8F}" presName="rootComposite" presStyleCnt="0">
        <dgm:presLayoutVars/>
      </dgm:prSet>
      <dgm:spPr/>
    </dgm:pt>
    <dgm:pt modelId="{468BD058-53ED-4F4D-82ED-947D4BE8634C}" type="pres">
      <dgm:prSet presAssocID="{2211FD62-8B20-4BA5-A8D2-4F7D8C72FC8F}" presName="ParentAccent" presStyleLbl="alignNode1" presStyleIdx="1" presStyleCnt="2"/>
      <dgm:spPr/>
    </dgm:pt>
    <dgm:pt modelId="{5D0D871C-5E3A-4F34-B0CB-F7AB3C9D305F}" type="pres">
      <dgm:prSet presAssocID="{2211FD62-8B20-4BA5-A8D2-4F7D8C72FC8F}" presName="ParentSmallAccent" presStyleLbl="fgAcc1" presStyleIdx="1" presStyleCnt="2"/>
      <dgm:spPr/>
    </dgm:pt>
    <dgm:pt modelId="{2E7E49BC-550F-4975-A769-49C158D0E8F1}" type="pres">
      <dgm:prSet presAssocID="{2211FD62-8B20-4BA5-A8D2-4F7D8C72FC8F}" presName="Parent" presStyleLbl="revTx" presStyleIdx="4" presStyleCnt="8">
        <dgm:presLayoutVars>
          <dgm:chMax/>
          <dgm:chPref val="4"/>
          <dgm:bulletEnabled val="1"/>
        </dgm:presLayoutVars>
      </dgm:prSet>
      <dgm:spPr/>
    </dgm:pt>
    <dgm:pt modelId="{E396D8D3-C0AE-42CE-A911-7BC577CE8A46}" type="pres">
      <dgm:prSet presAssocID="{2211FD62-8B20-4BA5-A8D2-4F7D8C72FC8F}" presName="childShape" presStyleCnt="0">
        <dgm:presLayoutVars>
          <dgm:chMax val="0"/>
          <dgm:chPref val="0"/>
        </dgm:presLayoutVars>
      </dgm:prSet>
      <dgm:spPr/>
    </dgm:pt>
    <dgm:pt modelId="{D5684CC6-F68F-4803-9B1D-9E06B497B65C}" type="pres">
      <dgm:prSet presAssocID="{245490B2-3F21-474C-AF3C-DB5D9A5E293A}" presName="childComposite" presStyleCnt="0">
        <dgm:presLayoutVars>
          <dgm:chMax val="0"/>
          <dgm:chPref val="0"/>
        </dgm:presLayoutVars>
      </dgm:prSet>
      <dgm:spPr/>
    </dgm:pt>
    <dgm:pt modelId="{E225AE1F-B68D-4577-BE48-AC452B2F6BCC}" type="pres">
      <dgm:prSet presAssocID="{245490B2-3F21-474C-AF3C-DB5D9A5E293A}" presName="ChildAccent" presStyleLbl="solidFgAcc1" presStyleIdx="3" presStyleCnt="6"/>
      <dgm:spPr/>
    </dgm:pt>
    <dgm:pt modelId="{39932616-4554-4516-BCC1-B75778D19FBC}" type="pres">
      <dgm:prSet presAssocID="{245490B2-3F21-474C-AF3C-DB5D9A5E293A}" presName="Child" presStyleLbl="revTx" presStyleIdx="5" presStyleCnt="8">
        <dgm:presLayoutVars>
          <dgm:chMax val="0"/>
          <dgm:chPref val="0"/>
          <dgm:bulletEnabled val="1"/>
        </dgm:presLayoutVars>
      </dgm:prSet>
      <dgm:spPr/>
    </dgm:pt>
    <dgm:pt modelId="{2BA46E82-38CB-42E6-B036-794C4FD5E4A3}" type="pres">
      <dgm:prSet presAssocID="{583B18F2-AE3E-4A67-A902-C65B5EB7C0C9}" presName="childComposite" presStyleCnt="0">
        <dgm:presLayoutVars>
          <dgm:chMax val="0"/>
          <dgm:chPref val="0"/>
        </dgm:presLayoutVars>
      </dgm:prSet>
      <dgm:spPr/>
    </dgm:pt>
    <dgm:pt modelId="{F8CA008F-52D8-4561-A77E-5152355136FD}" type="pres">
      <dgm:prSet presAssocID="{583B18F2-AE3E-4A67-A902-C65B5EB7C0C9}" presName="ChildAccent" presStyleLbl="solidFgAcc1" presStyleIdx="4" presStyleCnt="6"/>
      <dgm:spPr/>
    </dgm:pt>
    <dgm:pt modelId="{3D78D2ED-0674-4356-8891-A843CBDA3350}" type="pres">
      <dgm:prSet presAssocID="{583B18F2-AE3E-4A67-A902-C65B5EB7C0C9}" presName="Child" presStyleLbl="revTx" presStyleIdx="6" presStyleCnt="8">
        <dgm:presLayoutVars>
          <dgm:chMax val="0"/>
          <dgm:chPref val="0"/>
          <dgm:bulletEnabled val="1"/>
        </dgm:presLayoutVars>
      </dgm:prSet>
      <dgm:spPr/>
    </dgm:pt>
    <dgm:pt modelId="{DBBA25A3-B5C4-45FA-A6A9-E4B7BC42E5A4}" type="pres">
      <dgm:prSet presAssocID="{70EA32F2-9136-40D0-A295-F167508C56DE}" presName="childComposite" presStyleCnt="0">
        <dgm:presLayoutVars>
          <dgm:chMax val="0"/>
          <dgm:chPref val="0"/>
        </dgm:presLayoutVars>
      </dgm:prSet>
      <dgm:spPr/>
    </dgm:pt>
    <dgm:pt modelId="{B37C0DF3-2FE0-47AA-96C5-EE76AD667CD5}" type="pres">
      <dgm:prSet presAssocID="{70EA32F2-9136-40D0-A295-F167508C56DE}" presName="ChildAccent" presStyleLbl="solidFgAcc1" presStyleIdx="5" presStyleCnt="6"/>
      <dgm:spPr/>
    </dgm:pt>
    <dgm:pt modelId="{E3CF39AC-82EF-4CBA-93C4-97EF6355D368}" type="pres">
      <dgm:prSet presAssocID="{70EA32F2-9136-40D0-A295-F167508C56DE}" presName="Child" presStyleLbl="revTx" presStyleIdx="7" presStyleCnt="8">
        <dgm:presLayoutVars>
          <dgm:chMax val="0"/>
          <dgm:chPref val="0"/>
          <dgm:bulletEnabled val="1"/>
        </dgm:presLayoutVars>
      </dgm:prSet>
      <dgm:spPr/>
    </dgm:pt>
  </dgm:ptLst>
  <dgm:cxnLst>
    <dgm:cxn modelId="{A6609D03-D278-4A9B-BFA9-F0F09D088FCB}" type="presOf" srcId="{70EA32F2-9136-40D0-A295-F167508C56DE}" destId="{E3CF39AC-82EF-4CBA-93C4-97EF6355D368}" srcOrd="0" destOrd="0" presId="urn:microsoft.com/office/officeart/2008/layout/SquareAccentList"/>
    <dgm:cxn modelId="{8422250B-2DC6-4909-B05A-4C37D33EA6A0}" type="presOf" srcId="{5343F0F7-3482-4ACB-99D1-6126A77EE0BD}" destId="{2E636461-2B23-44D6-B058-963F438C163E}" srcOrd="0" destOrd="0" presId="urn:microsoft.com/office/officeart/2008/layout/SquareAccentList"/>
    <dgm:cxn modelId="{FABAB310-211C-4079-BC73-B1CA2385C848}" srcId="{5B40BBCD-3253-4542-9A5D-65513E0004A1}" destId="{8E6CCD8C-AEB6-4A01-BAB8-2CE7B46134C5}" srcOrd="1" destOrd="0" parTransId="{90FFB9EE-5B2B-4F65-94A8-7E6D36FE33C1}" sibTransId="{2F5ABAF1-CC55-409A-921C-D4C9E6B977A8}"/>
    <dgm:cxn modelId="{A257585E-79B4-4D88-8C5B-E4678295898C}" type="presOf" srcId="{583B18F2-AE3E-4A67-A902-C65B5EB7C0C9}" destId="{3D78D2ED-0674-4356-8891-A843CBDA3350}" srcOrd="0" destOrd="0" presId="urn:microsoft.com/office/officeart/2008/layout/SquareAccentList"/>
    <dgm:cxn modelId="{FCAD6843-98BB-4DAD-8AA6-36B6D67CF696}" type="presOf" srcId="{245490B2-3F21-474C-AF3C-DB5D9A5E293A}" destId="{39932616-4554-4516-BCC1-B75778D19FBC}" srcOrd="0" destOrd="0" presId="urn:microsoft.com/office/officeart/2008/layout/SquareAccentList"/>
    <dgm:cxn modelId="{9F21DB43-C1D4-4778-A39A-1217107654F6}" srcId="{2211FD62-8B20-4BA5-A8D2-4F7D8C72FC8F}" destId="{70EA32F2-9136-40D0-A295-F167508C56DE}" srcOrd="2" destOrd="0" parTransId="{C9658559-AB53-4F31-BD1E-9AE77900DDAB}" sibTransId="{018C2827-6020-4F20-A9AB-62E0CCFA702F}"/>
    <dgm:cxn modelId="{4CBCF047-BA2D-4721-9157-2154151774CF}" srcId="{5B40BBCD-3253-4542-9A5D-65513E0004A1}" destId="{5343F0F7-3482-4ACB-99D1-6126A77EE0BD}" srcOrd="2" destOrd="0" parTransId="{424F73C7-3ACB-488B-B4C6-2217938F772E}" sibTransId="{12E950E9-5365-4B65-AAE5-2CEF9C4128C0}"/>
    <dgm:cxn modelId="{26C1646C-B29A-4DE6-9435-C6DA4574EDBE}" srcId="{5B40BBCD-3253-4542-9A5D-65513E0004A1}" destId="{0D8BE9B3-F89A-4327-AA9B-308E93AD7E7F}" srcOrd="0" destOrd="0" parTransId="{C0C4F309-ED60-49EB-955A-AE0EB98DCFE8}" sibTransId="{02E41FFB-3428-4491-A35A-E1B05001D7F1}"/>
    <dgm:cxn modelId="{0B9C3075-496D-4280-98AD-882F4024A066}" srcId="{2211FD62-8B20-4BA5-A8D2-4F7D8C72FC8F}" destId="{245490B2-3F21-474C-AF3C-DB5D9A5E293A}" srcOrd="0" destOrd="0" parTransId="{42177151-EAF3-4A0A-840C-54F5B2AE3D31}" sibTransId="{0F2D2FAB-6D65-43A6-ABFB-0EC570B4EA30}"/>
    <dgm:cxn modelId="{8C8ADF8E-CACA-47FF-B58A-04A2E673C2E9}" type="presOf" srcId="{A5D9D9BB-4905-409D-91D8-464A2A0D33F5}" destId="{10E63C17-DC1A-4F47-811D-C56F30C1CA0F}" srcOrd="0" destOrd="0" presId="urn:microsoft.com/office/officeart/2008/layout/SquareAccentList"/>
    <dgm:cxn modelId="{07726D9D-C38A-49E1-A366-294925CAB510}" type="presOf" srcId="{8E6CCD8C-AEB6-4A01-BAB8-2CE7B46134C5}" destId="{B07BC60F-A6A2-428B-8B27-4F1223AECB72}" srcOrd="0" destOrd="0" presId="urn:microsoft.com/office/officeart/2008/layout/SquareAccentList"/>
    <dgm:cxn modelId="{E7E573D2-081A-4918-BB58-AF396C7A716B}" srcId="{A5D9D9BB-4905-409D-91D8-464A2A0D33F5}" destId="{2211FD62-8B20-4BA5-A8D2-4F7D8C72FC8F}" srcOrd="1" destOrd="0" parTransId="{469226D9-ACD3-4EF9-876E-50ED94BFAF6C}" sibTransId="{96FB250E-1FA3-4DBB-95D7-165974A539DD}"/>
    <dgm:cxn modelId="{429225DA-62DD-4BFE-94AD-71D4EBB67E10}" type="presOf" srcId="{5B40BBCD-3253-4542-9A5D-65513E0004A1}" destId="{2887AD9B-434B-4D6E-874F-6ABC46C1D1EC}" srcOrd="0" destOrd="0" presId="urn:microsoft.com/office/officeart/2008/layout/SquareAccentList"/>
    <dgm:cxn modelId="{51AC27DB-2A42-4FF4-A612-64CC4C5DCADF}" type="presOf" srcId="{0D8BE9B3-F89A-4327-AA9B-308E93AD7E7F}" destId="{8B88ABEC-77E4-4D85-8CA9-01F830760DF9}" srcOrd="0" destOrd="0" presId="urn:microsoft.com/office/officeart/2008/layout/SquareAccentList"/>
    <dgm:cxn modelId="{99E2D5E8-4C56-4204-AAE4-DDA2B4B59AC1}" type="presOf" srcId="{2211FD62-8B20-4BA5-A8D2-4F7D8C72FC8F}" destId="{2E7E49BC-550F-4975-A769-49C158D0E8F1}" srcOrd="0" destOrd="0" presId="urn:microsoft.com/office/officeart/2008/layout/SquareAccentList"/>
    <dgm:cxn modelId="{3F53E4ED-0839-490C-A458-E91FBCD70E72}" srcId="{2211FD62-8B20-4BA5-A8D2-4F7D8C72FC8F}" destId="{583B18F2-AE3E-4A67-A902-C65B5EB7C0C9}" srcOrd="1" destOrd="0" parTransId="{B26D5C74-24CE-46B8-ABF0-34649E64D43D}" sibTransId="{81126307-ADB9-4363-85DF-E592F11DB085}"/>
    <dgm:cxn modelId="{225447FD-EC2F-4D34-81D9-4E6241E8D93B}" srcId="{A5D9D9BB-4905-409D-91D8-464A2A0D33F5}" destId="{5B40BBCD-3253-4542-9A5D-65513E0004A1}" srcOrd="0" destOrd="0" parTransId="{B00CD7B6-A9F2-4DED-8EAC-49DFD42AB4B3}" sibTransId="{28E733E6-FB24-4E0C-A432-AB1A964D01A8}"/>
    <dgm:cxn modelId="{0BCF15FB-89FD-4CC3-AAF2-7C585068FCC4}" type="presParOf" srcId="{10E63C17-DC1A-4F47-811D-C56F30C1CA0F}" destId="{7A3C5972-88D7-4498-B612-3DE165BC2858}" srcOrd="0" destOrd="0" presId="urn:microsoft.com/office/officeart/2008/layout/SquareAccentList"/>
    <dgm:cxn modelId="{D1C8B063-66DC-4DD2-A1A1-A8BB4997AD23}" type="presParOf" srcId="{7A3C5972-88D7-4498-B612-3DE165BC2858}" destId="{950D4FF5-AB08-4F85-94E9-9CFF512BB30A}" srcOrd="0" destOrd="0" presId="urn:microsoft.com/office/officeart/2008/layout/SquareAccentList"/>
    <dgm:cxn modelId="{2D2BEAAD-D04C-4958-ACEF-6F677C279601}" type="presParOf" srcId="{950D4FF5-AB08-4F85-94E9-9CFF512BB30A}" destId="{70B5E316-348F-4754-A39A-7D301BA63795}" srcOrd="0" destOrd="0" presId="urn:microsoft.com/office/officeart/2008/layout/SquareAccentList"/>
    <dgm:cxn modelId="{75548A76-A9C2-4EEB-BFDA-EE2CF96E7850}" type="presParOf" srcId="{950D4FF5-AB08-4F85-94E9-9CFF512BB30A}" destId="{95BD29BA-F8B4-442F-994C-CF7CF68DA040}" srcOrd="1" destOrd="0" presId="urn:microsoft.com/office/officeart/2008/layout/SquareAccentList"/>
    <dgm:cxn modelId="{93111CD1-F8E4-4F00-AC20-9AC8B27F02E7}" type="presParOf" srcId="{950D4FF5-AB08-4F85-94E9-9CFF512BB30A}" destId="{2887AD9B-434B-4D6E-874F-6ABC46C1D1EC}" srcOrd="2" destOrd="0" presId="urn:microsoft.com/office/officeart/2008/layout/SquareAccentList"/>
    <dgm:cxn modelId="{A4FCC202-5AE3-4A24-9557-ACEFC4454D4F}" type="presParOf" srcId="{7A3C5972-88D7-4498-B612-3DE165BC2858}" destId="{B23CD730-68F7-47D0-8D55-B1B836552206}" srcOrd="1" destOrd="0" presId="urn:microsoft.com/office/officeart/2008/layout/SquareAccentList"/>
    <dgm:cxn modelId="{70BC5C32-190E-47B3-9EF4-E5D30B36941A}" type="presParOf" srcId="{B23CD730-68F7-47D0-8D55-B1B836552206}" destId="{03F0EC19-F4BC-47C6-BD18-99E071E42264}" srcOrd="0" destOrd="0" presId="urn:microsoft.com/office/officeart/2008/layout/SquareAccentList"/>
    <dgm:cxn modelId="{69DBAAC0-21E3-46F0-B52B-08099DBB3A1F}" type="presParOf" srcId="{03F0EC19-F4BC-47C6-BD18-99E071E42264}" destId="{F33BDF07-325A-4FA8-AD70-A3A9B757AC1F}" srcOrd="0" destOrd="0" presId="urn:microsoft.com/office/officeart/2008/layout/SquareAccentList"/>
    <dgm:cxn modelId="{335D37BA-D3E2-4E1F-B569-E01CE3106763}" type="presParOf" srcId="{03F0EC19-F4BC-47C6-BD18-99E071E42264}" destId="{8B88ABEC-77E4-4D85-8CA9-01F830760DF9}" srcOrd="1" destOrd="0" presId="urn:microsoft.com/office/officeart/2008/layout/SquareAccentList"/>
    <dgm:cxn modelId="{30FAB68C-A210-4FD0-AB32-07E43A982011}" type="presParOf" srcId="{B23CD730-68F7-47D0-8D55-B1B836552206}" destId="{256A587B-95BF-4082-A42E-B8609BF0762F}" srcOrd="1" destOrd="0" presId="urn:microsoft.com/office/officeart/2008/layout/SquareAccentList"/>
    <dgm:cxn modelId="{ECBEA251-16B3-4E36-BD42-EC7A6ED0A131}" type="presParOf" srcId="{256A587B-95BF-4082-A42E-B8609BF0762F}" destId="{9256570F-0807-44DB-BBD6-41950CD0122C}" srcOrd="0" destOrd="0" presId="urn:microsoft.com/office/officeart/2008/layout/SquareAccentList"/>
    <dgm:cxn modelId="{F7C7CCA1-750C-4523-A2C3-E1264DB3140B}" type="presParOf" srcId="{256A587B-95BF-4082-A42E-B8609BF0762F}" destId="{B07BC60F-A6A2-428B-8B27-4F1223AECB72}" srcOrd="1" destOrd="0" presId="urn:microsoft.com/office/officeart/2008/layout/SquareAccentList"/>
    <dgm:cxn modelId="{CF094F6A-F90C-43B1-9662-7464E05FBBCE}" type="presParOf" srcId="{B23CD730-68F7-47D0-8D55-B1B836552206}" destId="{C309BF8B-B8FC-48DF-BBB1-436D0FB27B70}" srcOrd="2" destOrd="0" presId="urn:microsoft.com/office/officeart/2008/layout/SquareAccentList"/>
    <dgm:cxn modelId="{6ECF306F-0390-4445-80D0-C8A1C51136DC}" type="presParOf" srcId="{C309BF8B-B8FC-48DF-BBB1-436D0FB27B70}" destId="{5ABBBF7E-9FED-4427-9459-8247C772122A}" srcOrd="0" destOrd="0" presId="urn:microsoft.com/office/officeart/2008/layout/SquareAccentList"/>
    <dgm:cxn modelId="{8A9982E4-CB6F-4A1D-BEDF-1A7A3E676747}" type="presParOf" srcId="{C309BF8B-B8FC-48DF-BBB1-436D0FB27B70}" destId="{2E636461-2B23-44D6-B058-963F438C163E}" srcOrd="1" destOrd="0" presId="urn:microsoft.com/office/officeart/2008/layout/SquareAccentList"/>
    <dgm:cxn modelId="{ACD4C3FD-D646-49FD-9882-47589F03A2AB}" type="presParOf" srcId="{10E63C17-DC1A-4F47-811D-C56F30C1CA0F}" destId="{2C758416-E364-46D7-8CB7-8F1AB5805F46}" srcOrd="1" destOrd="0" presId="urn:microsoft.com/office/officeart/2008/layout/SquareAccentList"/>
    <dgm:cxn modelId="{6BF8BE62-C518-4A9A-9DDD-7431694F870F}" type="presParOf" srcId="{2C758416-E364-46D7-8CB7-8F1AB5805F46}" destId="{A6C62A7E-D4A9-48CC-B7E5-937DE854BA6F}" srcOrd="0" destOrd="0" presId="urn:microsoft.com/office/officeart/2008/layout/SquareAccentList"/>
    <dgm:cxn modelId="{4BE00946-D8D3-4D79-9798-4518A5026C1B}" type="presParOf" srcId="{A6C62A7E-D4A9-48CC-B7E5-937DE854BA6F}" destId="{468BD058-53ED-4F4D-82ED-947D4BE8634C}" srcOrd="0" destOrd="0" presId="urn:microsoft.com/office/officeart/2008/layout/SquareAccentList"/>
    <dgm:cxn modelId="{3AB9948B-D396-4D5C-A7FC-7F4A22889CC8}" type="presParOf" srcId="{A6C62A7E-D4A9-48CC-B7E5-937DE854BA6F}" destId="{5D0D871C-5E3A-4F34-B0CB-F7AB3C9D305F}" srcOrd="1" destOrd="0" presId="urn:microsoft.com/office/officeart/2008/layout/SquareAccentList"/>
    <dgm:cxn modelId="{2134791D-6C0E-4496-B648-303D94862EFA}" type="presParOf" srcId="{A6C62A7E-D4A9-48CC-B7E5-937DE854BA6F}" destId="{2E7E49BC-550F-4975-A769-49C158D0E8F1}" srcOrd="2" destOrd="0" presId="urn:microsoft.com/office/officeart/2008/layout/SquareAccentList"/>
    <dgm:cxn modelId="{3C3D9C45-A4D2-4C1D-8692-6EFC38D49C2C}" type="presParOf" srcId="{2C758416-E364-46D7-8CB7-8F1AB5805F46}" destId="{E396D8D3-C0AE-42CE-A911-7BC577CE8A46}" srcOrd="1" destOrd="0" presId="urn:microsoft.com/office/officeart/2008/layout/SquareAccentList"/>
    <dgm:cxn modelId="{80210290-245D-4630-AAA8-FB76C0279811}" type="presParOf" srcId="{E396D8D3-C0AE-42CE-A911-7BC577CE8A46}" destId="{D5684CC6-F68F-4803-9B1D-9E06B497B65C}" srcOrd="0" destOrd="0" presId="urn:microsoft.com/office/officeart/2008/layout/SquareAccentList"/>
    <dgm:cxn modelId="{9F0E063E-D3D6-405B-9B2E-D57970487039}" type="presParOf" srcId="{D5684CC6-F68F-4803-9B1D-9E06B497B65C}" destId="{E225AE1F-B68D-4577-BE48-AC452B2F6BCC}" srcOrd="0" destOrd="0" presId="urn:microsoft.com/office/officeart/2008/layout/SquareAccentList"/>
    <dgm:cxn modelId="{CE1FF426-7DF9-42F3-845B-FE85E48C936A}" type="presParOf" srcId="{D5684CC6-F68F-4803-9B1D-9E06B497B65C}" destId="{39932616-4554-4516-BCC1-B75778D19FBC}" srcOrd="1" destOrd="0" presId="urn:microsoft.com/office/officeart/2008/layout/SquareAccentList"/>
    <dgm:cxn modelId="{8351A8BA-4BAA-4B49-92BB-479EE7201582}" type="presParOf" srcId="{E396D8D3-C0AE-42CE-A911-7BC577CE8A46}" destId="{2BA46E82-38CB-42E6-B036-794C4FD5E4A3}" srcOrd="1" destOrd="0" presId="urn:microsoft.com/office/officeart/2008/layout/SquareAccentList"/>
    <dgm:cxn modelId="{5006038D-7897-4AAC-B7ED-ECD1707A599B}" type="presParOf" srcId="{2BA46E82-38CB-42E6-B036-794C4FD5E4A3}" destId="{F8CA008F-52D8-4561-A77E-5152355136FD}" srcOrd="0" destOrd="0" presId="urn:microsoft.com/office/officeart/2008/layout/SquareAccentList"/>
    <dgm:cxn modelId="{872B2A7D-6524-44A3-AE31-61E2DD89E19C}" type="presParOf" srcId="{2BA46E82-38CB-42E6-B036-794C4FD5E4A3}" destId="{3D78D2ED-0674-4356-8891-A843CBDA3350}" srcOrd="1" destOrd="0" presId="urn:microsoft.com/office/officeart/2008/layout/SquareAccentList"/>
    <dgm:cxn modelId="{D2D001B4-89E4-4F85-B02C-59BEFBD7C0E8}" type="presParOf" srcId="{E396D8D3-C0AE-42CE-A911-7BC577CE8A46}" destId="{DBBA25A3-B5C4-45FA-A6A9-E4B7BC42E5A4}" srcOrd="2" destOrd="0" presId="urn:microsoft.com/office/officeart/2008/layout/SquareAccentList"/>
    <dgm:cxn modelId="{4AE2133D-5C41-4671-9CAD-ABB3543E8535}" type="presParOf" srcId="{DBBA25A3-B5C4-45FA-A6A9-E4B7BC42E5A4}" destId="{B37C0DF3-2FE0-47AA-96C5-EE76AD667CD5}" srcOrd="0" destOrd="0" presId="urn:microsoft.com/office/officeart/2008/layout/SquareAccentList"/>
    <dgm:cxn modelId="{7633FBA7-7163-4CF3-9D91-CDAB8B5F3A7E}" type="presParOf" srcId="{DBBA25A3-B5C4-45FA-A6A9-E4B7BC42E5A4}" destId="{E3CF39AC-82EF-4CBA-93C4-97EF6355D368}" srcOrd="1" destOrd="0" presId="urn:microsoft.com/office/officeart/2008/layout/Squa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066EE5C-8C93-4F5A-8D9A-41829CC1A8B4}" type="doc">
      <dgm:prSet loTypeId="urn:microsoft.com/office/officeart/2005/8/layout/arrow6" loCatId="process" qsTypeId="urn:microsoft.com/office/officeart/2005/8/quickstyle/simple1" qsCatId="simple" csTypeId="urn:microsoft.com/office/officeart/2005/8/colors/colorful5" csCatId="colorful" phldr="1"/>
      <dgm:spPr/>
      <dgm:t>
        <a:bodyPr/>
        <a:lstStyle/>
        <a:p>
          <a:endParaRPr lang="en-IN"/>
        </a:p>
      </dgm:t>
    </dgm:pt>
    <dgm:pt modelId="{E5087A46-AACD-478A-B57A-B90945C8A140}">
      <dgm:prSet phldrT="[Text]"/>
      <dgm:spPr/>
      <dgm:t>
        <a:bodyPr/>
        <a:lstStyle/>
        <a:p>
          <a:r>
            <a:rPr lang="en-IN" dirty="0"/>
            <a:t>Functional Testing</a:t>
          </a:r>
        </a:p>
      </dgm:t>
    </dgm:pt>
    <dgm:pt modelId="{CC40A76C-0E24-4037-B34C-89E9BA17A52F}" type="parTrans" cxnId="{FA540E38-FA3C-4F85-9D58-81C4237B6E34}">
      <dgm:prSet/>
      <dgm:spPr/>
      <dgm:t>
        <a:bodyPr/>
        <a:lstStyle/>
        <a:p>
          <a:endParaRPr lang="en-IN"/>
        </a:p>
      </dgm:t>
    </dgm:pt>
    <dgm:pt modelId="{8051FA7C-0640-4069-AA4A-CA257D763C8D}" type="sibTrans" cxnId="{FA540E38-FA3C-4F85-9D58-81C4237B6E34}">
      <dgm:prSet/>
      <dgm:spPr/>
      <dgm:t>
        <a:bodyPr/>
        <a:lstStyle/>
        <a:p>
          <a:endParaRPr lang="en-IN"/>
        </a:p>
      </dgm:t>
    </dgm:pt>
    <dgm:pt modelId="{B832D546-904D-48FE-ACBB-0055B056BDFD}">
      <dgm:prSet phldrT="[Text]"/>
      <dgm:spPr/>
      <dgm:t>
        <a:bodyPr/>
        <a:lstStyle/>
        <a:p>
          <a:r>
            <a:rPr lang="en-IN" dirty="0"/>
            <a:t>Structural Testing</a:t>
          </a:r>
        </a:p>
      </dgm:t>
    </dgm:pt>
    <dgm:pt modelId="{17E15671-C975-46A0-BC98-58FB136AF1BA}" type="parTrans" cxnId="{66A597D7-D47F-430B-974F-D117E50EDA29}">
      <dgm:prSet/>
      <dgm:spPr/>
      <dgm:t>
        <a:bodyPr/>
        <a:lstStyle/>
        <a:p>
          <a:endParaRPr lang="en-IN"/>
        </a:p>
      </dgm:t>
    </dgm:pt>
    <dgm:pt modelId="{5563B723-A946-4E6D-AC7B-DE8ED65B2106}" type="sibTrans" cxnId="{66A597D7-D47F-430B-974F-D117E50EDA29}">
      <dgm:prSet/>
      <dgm:spPr/>
      <dgm:t>
        <a:bodyPr/>
        <a:lstStyle/>
        <a:p>
          <a:endParaRPr lang="en-IN"/>
        </a:p>
      </dgm:t>
    </dgm:pt>
    <dgm:pt modelId="{C3EB597D-42BD-4DF9-A3F8-E5BEECC80B1C}" type="pres">
      <dgm:prSet presAssocID="{8066EE5C-8C93-4F5A-8D9A-41829CC1A8B4}" presName="compositeShape" presStyleCnt="0">
        <dgm:presLayoutVars>
          <dgm:chMax val="2"/>
          <dgm:dir/>
          <dgm:resizeHandles val="exact"/>
        </dgm:presLayoutVars>
      </dgm:prSet>
      <dgm:spPr/>
    </dgm:pt>
    <dgm:pt modelId="{A29E85A6-EBAA-43BD-9524-183D250DAE01}" type="pres">
      <dgm:prSet presAssocID="{8066EE5C-8C93-4F5A-8D9A-41829CC1A8B4}" presName="ribbon" presStyleLbl="node1" presStyleIdx="0" presStyleCnt="1"/>
      <dgm:spPr/>
    </dgm:pt>
    <dgm:pt modelId="{D9E6A8C2-BEDD-4627-9460-F545086EB005}" type="pres">
      <dgm:prSet presAssocID="{8066EE5C-8C93-4F5A-8D9A-41829CC1A8B4}" presName="leftArrowText" presStyleLbl="node1" presStyleIdx="0" presStyleCnt="1">
        <dgm:presLayoutVars>
          <dgm:chMax val="0"/>
          <dgm:bulletEnabled val="1"/>
        </dgm:presLayoutVars>
      </dgm:prSet>
      <dgm:spPr/>
    </dgm:pt>
    <dgm:pt modelId="{8BDAEC6D-F9A7-4CB4-9542-B613BFAA7A67}" type="pres">
      <dgm:prSet presAssocID="{8066EE5C-8C93-4F5A-8D9A-41829CC1A8B4}" presName="rightArrowText" presStyleLbl="node1" presStyleIdx="0" presStyleCnt="1">
        <dgm:presLayoutVars>
          <dgm:chMax val="0"/>
          <dgm:bulletEnabled val="1"/>
        </dgm:presLayoutVars>
      </dgm:prSet>
      <dgm:spPr/>
    </dgm:pt>
  </dgm:ptLst>
  <dgm:cxnLst>
    <dgm:cxn modelId="{24E4AC19-FC73-4072-8595-40E13E5631A9}" type="presOf" srcId="{E5087A46-AACD-478A-B57A-B90945C8A140}" destId="{D9E6A8C2-BEDD-4627-9460-F545086EB005}" srcOrd="0" destOrd="0" presId="urn:microsoft.com/office/officeart/2005/8/layout/arrow6"/>
    <dgm:cxn modelId="{FA540E38-FA3C-4F85-9D58-81C4237B6E34}" srcId="{8066EE5C-8C93-4F5A-8D9A-41829CC1A8B4}" destId="{E5087A46-AACD-478A-B57A-B90945C8A140}" srcOrd="0" destOrd="0" parTransId="{CC40A76C-0E24-4037-B34C-89E9BA17A52F}" sibTransId="{8051FA7C-0640-4069-AA4A-CA257D763C8D}"/>
    <dgm:cxn modelId="{F9DD0F92-2168-4459-A2CA-01B09F79DD71}" type="presOf" srcId="{8066EE5C-8C93-4F5A-8D9A-41829CC1A8B4}" destId="{C3EB597D-42BD-4DF9-A3F8-E5BEECC80B1C}" srcOrd="0" destOrd="0" presId="urn:microsoft.com/office/officeart/2005/8/layout/arrow6"/>
    <dgm:cxn modelId="{66A597D7-D47F-430B-974F-D117E50EDA29}" srcId="{8066EE5C-8C93-4F5A-8D9A-41829CC1A8B4}" destId="{B832D546-904D-48FE-ACBB-0055B056BDFD}" srcOrd="1" destOrd="0" parTransId="{17E15671-C975-46A0-BC98-58FB136AF1BA}" sibTransId="{5563B723-A946-4E6D-AC7B-DE8ED65B2106}"/>
    <dgm:cxn modelId="{E0D227ED-743C-4124-A944-32D3D0D3C568}" type="presOf" srcId="{B832D546-904D-48FE-ACBB-0055B056BDFD}" destId="{8BDAEC6D-F9A7-4CB4-9542-B613BFAA7A67}" srcOrd="0" destOrd="0" presId="urn:microsoft.com/office/officeart/2005/8/layout/arrow6"/>
    <dgm:cxn modelId="{B3A8F0CB-37CB-4D1C-AF45-446CE5EC46BB}" type="presParOf" srcId="{C3EB597D-42BD-4DF9-A3F8-E5BEECC80B1C}" destId="{A29E85A6-EBAA-43BD-9524-183D250DAE01}" srcOrd="0" destOrd="0" presId="urn:microsoft.com/office/officeart/2005/8/layout/arrow6"/>
    <dgm:cxn modelId="{BFFD4F10-1F5F-4200-A2AB-180283D704C6}" type="presParOf" srcId="{C3EB597D-42BD-4DF9-A3F8-E5BEECC80B1C}" destId="{D9E6A8C2-BEDD-4627-9460-F545086EB005}" srcOrd="1" destOrd="0" presId="urn:microsoft.com/office/officeart/2005/8/layout/arrow6"/>
    <dgm:cxn modelId="{44BEDA43-DE87-4865-93D3-2309B57C6EC1}" type="presParOf" srcId="{C3EB597D-42BD-4DF9-A3F8-E5BEECC80B1C}" destId="{8BDAEC6D-F9A7-4CB4-9542-B613BFAA7A67}" srcOrd="2" destOrd="0" presId="urn:microsoft.com/office/officeart/2005/8/layout/arrow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56086E9-44D6-4985-BB00-84642A1EA3CF}"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IN"/>
        </a:p>
      </dgm:t>
    </dgm:pt>
    <dgm:pt modelId="{ECBF472A-C927-440B-AD8D-CF58CF197FF1}">
      <dgm:prSet phldrT="[Text]"/>
      <dgm:spPr/>
      <dgm:t>
        <a:bodyPr/>
        <a:lstStyle/>
        <a:p>
          <a:r>
            <a:rPr lang="en-IN" dirty="0"/>
            <a:t>Base Metrics</a:t>
          </a:r>
        </a:p>
      </dgm:t>
    </dgm:pt>
    <dgm:pt modelId="{04959B64-C8B8-4954-BFCE-F866E8F5A2F3}" type="parTrans" cxnId="{2DD8FCC8-9D9D-48DA-B0AF-9963F24B09E6}">
      <dgm:prSet/>
      <dgm:spPr/>
      <dgm:t>
        <a:bodyPr/>
        <a:lstStyle/>
        <a:p>
          <a:endParaRPr lang="en-IN"/>
        </a:p>
      </dgm:t>
    </dgm:pt>
    <dgm:pt modelId="{B5CD2C0A-F209-4084-B676-4BEF7D6EDCC0}" type="sibTrans" cxnId="{2DD8FCC8-9D9D-48DA-B0AF-9963F24B09E6}">
      <dgm:prSet/>
      <dgm:spPr/>
      <dgm:t>
        <a:bodyPr/>
        <a:lstStyle/>
        <a:p>
          <a:endParaRPr lang="en-IN"/>
        </a:p>
      </dgm:t>
    </dgm:pt>
    <dgm:pt modelId="{C83CE334-E4AB-4F1A-AE49-015D3DE513AB}">
      <dgm:prSet phldrT="[Text]"/>
      <dgm:spPr/>
      <dgm:t>
        <a:bodyPr/>
        <a:lstStyle/>
        <a:p>
          <a:r>
            <a:rPr lang="en-IN" dirty="0"/>
            <a:t>Data during test case development and execution</a:t>
          </a:r>
        </a:p>
      </dgm:t>
    </dgm:pt>
    <dgm:pt modelId="{97F08D4B-876E-444A-8D55-CA4A573E7129}" type="parTrans" cxnId="{102E9CAC-E156-4D05-A60F-54B10BB29CDE}">
      <dgm:prSet/>
      <dgm:spPr/>
      <dgm:t>
        <a:bodyPr/>
        <a:lstStyle/>
        <a:p>
          <a:endParaRPr lang="en-IN"/>
        </a:p>
      </dgm:t>
    </dgm:pt>
    <dgm:pt modelId="{8C130430-E2DF-4D55-9F79-144A0D50C75E}" type="sibTrans" cxnId="{102E9CAC-E156-4D05-A60F-54B10BB29CDE}">
      <dgm:prSet/>
      <dgm:spPr/>
      <dgm:t>
        <a:bodyPr/>
        <a:lstStyle/>
        <a:p>
          <a:endParaRPr lang="en-IN"/>
        </a:p>
      </dgm:t>
    </dgm:pt>
    <dgm:pt modelId="{DAC23708-5505-4A5A-9D3B-3D4E3E2AB742}">
      <dgm:prSet phldrT="[Text]"/>
      <dgm:spPr/>
      <dgm:t>
        <a:bodyPr/>
        <a:lstStyle/>
        <a:p>
          <a:r>
            <a:rPr lang="en-IN" dirty="0"/>
            <a:t>Calculated Metrics</a:t>
          </a:r>
        </a:p>
      </dgm:t>
    </dgm:pt>
    <dgm:pt modelId="{ECF61C77-E11F-4FAB-80CB-CC0E1F7DB527}" type="parTrans" cxnId="{0F29ECCF-7048-417E-A9CD-C501DF49BD89}">
      <dgm:prSet/>
      <dgm:spPr/>
      <dgm:t>
        <a:bodyPr/>
        <a:lstStyle/>
        <a:p>
          <a:endParaRPr lang="en-IN"/>
        </a:p>
      </dgm:t>
    </dgm:pt>
    <dgm:pt modelId="{6550E2C5-4725-4FC3-AD2D-03CAB5245780}" type="sibTrans" cxnId="{0F29ECCF-7048-417E-A9CD-C501DF49BD89}">
      <dgm:prSet/>
      <dgm:spPr/>
      <dgm:t>
        <a:bodyPr/>
        <a:lstStyle/>
        <a:p>
          <a:endParaRPr lang="en-IN"/>
        </a:p>
      </dgm:t>
    </dgm:pt>
    <dgm:pt modelId="{96B88B27-8EAC-4700-89E8-BC7A66DCF6F0}">
      <dgm:prSet phldrT="[Text]"/>
      <dgm:spPr/>
      <dgm:t>
        <a:bodyPr/>
        <a:lstStyle/>
        <a:p>
          <a:r>
            <a:rPr lang="en-IN" dirty="0"/>
            <a:t>Data gathered in Base Metrics</a:t>
          </a:r>
        </a:p>
      </dgm:t>
    </dgm:pt>
    <dgm:pt modelId="{ED11DCA3-AA65-4D49-B39D-3A191B9D0C2C}" type="parTrans" cxnId="{708E848A-CD86-46FD-A612-742BB1CC07DE}">
      <dgm:prSet/>
      <dgm:spPr/>
      <dgm:t>
        <a:bodyPr/>
        <a:lstStyle/>
        <a:p>
          <a:endParaRPr lang="en-IN"/>
        </a:p>
      </dgm:t>
    </dgm:pt>
    <dgm:pt modelId="{76F10EED-7865-4413-9337-227823BC1C28}" type="sibTrans" cxnId="{708E848A-CD86-46FD-A612-742BB1CC07DE}">
      <dgm:prSet/>
      <dgm:spPr/>
      <dgm:t>
        <a:bodyPr/>
        <a:lstStyle/>
        <a:p>
          <a:endParaRPr lang="en-IN"/>
        </a:p>
      </dgm:t>
    </dgm:pt>
    <dgm:pt modelId="{389A4191-D855-4D49-8303-2317849FEDA3}" type="pres">
      <dgm:prSet presAssocID="{956086E9-44D6-4985-BB00-84642A1EA3CF}" presName="linear" presStyleCnt="0">
        <dgm:presLayoutVars>
          <dgm:animLvl val="lvl"/>
          <dgm:resizeHandles val="exact"/>
        </dgm:presLayoutVars>
      </dgm:prSet>
      <dgm:spPr/>
    </dgm:pt>
    <dgm:pt modelId="{A6FA48DA-1C9C-403E-A60A-FC5DD638CCC9}" type="pres">
      <dgm:prSet presAssocID="{ECBF472A-C927-440B-AD8D-CF58CF197FF1}" presName="parentText" presStyleLbl="node1" presStyleIdx="0" presStyleCnt="2">
        <dgm:presLayoutVars>
          <dgm:chMax val="0"/>
          <dgm:bulletEnabled val="1"/>
        </dgm:presLayoutVars>
      </dgm:prSet>
      <dgm:spPr/>
    </dgm:pt>
    <dgm:pt modelId="{04C35366-879A-4507-B14E-12FB7C0712E9}" type="pres">
      <dgm:prSet presAssocID="{ECBF472A-C927-440B-AD8D-CF58CF197FF1}" presName="childText" presStyleLbl="revTx" presStyleIdx="0" presStyleCnt="2">
        <dgm:presLayoutVars>
          <dgm:bulletEnabled val="1"/>
        </dgm:presLayoutVars>
      </dgm:prSet>
      <dgm:spPr/>
    </dgm:pt>
    <dgm:pt modelId="{23213D3C-54BE-4210-AF74-1D4F0C6AADF5}" type="pres">
      <dgm:prSet presAssocID="{DAC23708-5505-4A5A-9D3B-3D4E3E2AB742}" presName="parentText" presStyleLbl="node1" presStyleIdx="1" presStyleCnt="2">
        <dgm:presLayoutVars>
          <dgm:chMax val="0"/>
          <dgm:bulletEnabled val="1"/>
        </dgm:presLayoutVars>
      </dgm:prSet>
      <dgm:spPr/>
    </dgm:pt>
    <dgm:pt modelId="{F440D659-95F7-4AB6-8CCE-7DCFC0FEAD8F}" type="pres">
      <dgm:prSet presAssocID="{DAC23708-5505-4A5A-9D3B-3D4E3E2AB742}" presName="childText" presStyleLbl="revTx" presStyleIdx="1" presStyleCnt="2">
        <dgm:presLayoutVars>
          <dgm:bulletEnabled val="1"/>
        </dgm:presLayoutVars>
      </dgm:prSet>
      <dgm:spPr/>
    </dgm:pt>
  </dgm:ptLst>
  <dgm:cxnLst>
    <dgm:cxn modelId="{E0F9E618-9505-4AB0-AFB5-1A0A4A93DDE7}" type="presOf" srcId="{DAC23708-5505-4A5A-9D3B-3D4E3E2AB742}" destId="{23213D3C-54BE-4210-AF74-1D4F0C6AADF5}" srcOrd="0" destOrd="0" presId="urn:microsoft.com/office/officeart/2005/8/layout/vList2"/>
    <dgm:cxn modelId="{A53C7562-C9BE-4886-810A-1D8A087B537B}" type="presOf" srcId="{C83CE334-E4AB-4F1A-AE49-015D3DE513AB}" destId="{04C35366-879A-4507-B14E-12FB7C0712E9}" srcOrd="0" destOrd="0" presId="urn:microsoft.com/office/officeart/2005/8/layout/vList2"/>
    <dgm:cxn modelId="{93FFD868-D9E7-4C77-A31B-1AF2A5D6DE57}" type="presOf" srcId="{96B88B27-8EAC-4700-89E8-BC7A66DCF6F0}" destId="{F440D659-95F7-4AB6-8CCE-7DCFC0FEAD8F}" srcOrd="0" destOrd="0" presId="urn:microsoft.com/office/officeart/2005/8/layout/vList2"/>
    <dgm:cxn modelId="{708E848A-CD86-46FD-A612-742BB1CC07DE}" srcId="{DAC23708-5505-4A5A-9D3B-3D4E3E2AB742}" destId="{96B88B27-8EAC-4700-89E8-BC7A66DCF6F0}" srcOrd="0" destOrd="0" parTransId="{ED11DCA3-AA65-4D49-B39D-3A191B9D0C2C}" sibTransId="{76F10EED-7865-4413-9337-227823BC1C28}"/>
    <dgm:cxn modelId="{102E9CAC-E156-4D05-A60F-54B10BB29CDE}" srcId="{ECBF472A-C927-440B-AD8D-CF58CF197FF1}" destId="{C83CE334-E4AB-4F1A-AE49-015D3DE513AB}" srcOrd="0" destOrd="0" parTransId="{97F08D4B-876E-444A-8D55-CA4A573E7129}" sibTransId="{8C130430-E2DF-4D55-9F79-144A0D50C75E}"/>
    <dgm:cxn modelId="{2DD8FCC8-9D9D-48DA-B0AF-9963F24B09E6}" srcId="{956086E9-44D6-4985-BB00-84642A1EA3CF}" destId="{ECBF472A-C927-440B-AD8D-CF58CF197FF1}" srcOrd="0" destOrd="0" parTransId="{04959B64-C8B8-4954-BFCE-F866E8F5A2F3}" sibTransId="{B5CD2C0A-F209-4084-B676-4BEF7D6EDCC0}"/>
    <dgm:cxn modelId="{0F29ECCF-7048-417E-A9CD-C501DF49BD89}" srcId="{956086E9-44D6-4985-BB00-84642A1EA3CF}" destId="{DAC23708-5505-4A5A-9D3B-3D4E3E2AB742}" srcOrd="1" destOrd="0" parTransId="{ECF61C77-E11F-4FAB-80CB-CC0E1F7DB527}" sibTransId="{6550E2C5-4725-4FC3-AD2D-03CAB5245780}"/>
    <dgm:cxn modelId="{A42528D1-946A-4DA7-AB5D-3633CA494754}" type="presOf" srcId="{ECBF472A-C927-440B-AD8D-CF58CF197FF1}" destId="{A6FA48DA-1C9C-403E-A60A-FC5DD638CCC9}" srcOrd="0" destOrd="0" presId="urn:microsoft.com/office/officeart/2005/8/layout/vList2"/>
    <dgm:cxn modelId="{3FB0A8D1-3E29-4EBA-BE1A-32AAEAA249B0}" type="presOf" srcId="{956086E9-44D6-4985-BB00-84642A1EA3CF}" destId="{389A4191-D855-4D49-8303-2317849FEDA3}" srcOrd="0" destOrd="0" presId="urn:microsoft.com/office/officeart/2005/8/layout/vList2"/>
    <dgm:cxn modelId="{D069816B-2D89-41D6-9D4A-99416C16369E}" type="presParOf" srcId="{389A4191-D855-4D49-8303-2317849FEDA3}" destId="{A6FA48DA-1C9C-403E-A60A-FC5DD638CCC9}" srcOrd="0" destOrd="0" presId="urn:microsoft.com/office/officeart/2005/8/layout/vList2"/>
    <dgm:cxn modelId="{24F384F7-8F1F-41C0-B951-804DD5E0090B}" type="presParOf" srcId="{389A4191-D855-4D49-8303-2317849FEDA3}" destId="{04C35366-879A-4507-B14E-12FB7C0712E9}" srcOrd="1" destOrd="0" presId="urn:microsoft.com/office/officeart/2005/8/layout/vList2"/>
    <dgm:cxn modelId="{FD55937B-120A-401A-9CC3-7403F32EA54F}" type="presParOf" srcId="{389A4191-D855-4D49-8303-2317849FEDA3}" destId="{23213D3C-54BE-4210-AF74-1D4F0C6AADF5}" srcOrd="2" destOrd="0" presId="urn:microsoft.com/office/officeart/2005/8/layout/vList2"/>
    <dgm:cxn modelId="{D276C1F4-9601-4F5F-A203-C49B694AE7B0}" type="presParOf" srcId="{389A4191-D855-4D49-8303-2317849FEDA3}" destId="{F440D659-95F7-4AB6-8CCE-7DCFC0FEAD8F}"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94FB061-B909-4F6A-A37A-A053B24DA69E}" type="doc">
      <dgm:prSet loTypeId="urn:microsoft.com/office/officeart/2005/8/layout/arrow5" loCatId="process" qsTypeId="urn:microsoft.com/office/officeart/2005/8/quickstyle/simple1" qsCatId="simple" csTypeId="urn:microsoft.com/office/officeart/2005/8/colors/accent5_2" csCatId="accent5" phldr="1"/>
      <dgm:spPr/>
      <dgm:t>
        <a:bodyPr/>
        <a:lstStyle/>
        <a:p>
          <a:endParaRPr lang="en-IN"/>
        </a:p>
      </dgm:t>
    </dgm:pt>
    <dgm:pt modelId="{BCAEEA79-14B9-4834-A9B2-BA8289FA9768}">
      <dgm:prSet phldrT="[Text]"/>
      <dgm:spPr/>
      <dgm:t>
        <a:bodyPr/>
        <a:lstStyle/>
        <a:p>
          <a:r>
            <a:rPr lang="en-IN" dirty="0"/>
            <a:t>Tester</a:t>
          </a:r>
        </a:p>
        <a:p>
          <a:r>
            <a:rPr lang="en-IN" dirty="0"/>
            <a:t>Finding faults in product</a:t>
          </a:r>
        </a:p>
      </dgm:t>
    </dgm:pt>
    <dgm:pt modelId="{38925214-BC5D-49B2-98CC-CAB0C22FB581}" type="parTrans" cxnId="{E02AEF87-5C5C-4684-8315-2184A132C024}">
      <dgm:prSet/>
      <dgm:spPr/>
      <dgm:t>
        <a:bodyPr/>
        <a:lstStyle/>
        <a:p>
          <a:endParaRPr lang="en-IN"/>
        </a:p>
      </dgm:t>
    </dgm:pt>
    <dgm:pt modelId="{CCA8B131-ABFF-4A7A-8E58-703954852AB6}" type="sibTrans" cxnId="{E02AEF87-5C5C-4684-8315-2184A132C024}">
      <dgm:prSet/>
      <dgm:spPr/>
      <dgm:t>
        <a:bodyPr/>
        <a:lstStyle/>
        <a:p>
          <a:endParaRPr lang="en-IN"/>
        </a:p>
      </dgm:t>
    </dgm:pt>
    <dgm:pt modelId="{9634EC39-5D89-4CE6-8B16-C7758E70C1F6}">
      <dgm:prSet phldrT="[Text]"/>
      <dgm:spPr/>
      <dgm:t>
        <a:bodyPr/>
        <a:lstStyle/>
        <a:p>
          <a:r>
            <a:rPr lang="en-IN" dirty="0"/>
            <a:t>SQA</a:t>
          </a:r>
        </a:p>
        <a:p>
          <a:r>
            <a:rPr lang="en-IN" dirty="0"/>
            <a:t>Typically improves product by improving process</a:t>
          </a:r>
        </a:p>
      </dgm:t>
    </dgm:pt>
    <dgm:pt modelId="{81874438-633C-46CE-96D8-8E05861A0594}" type="parTrans" cxnId="{AF787CA7-F225-4427-9448-B105DBB33D30}">
      <dgm:prSet/>
      <dgm:spPr/>
      <dgm:t>
        <a:bodyPr/>
        <a:lstStyle/>
        <a:p>
          <a:endParaRPr lang="en-IN"/>
        </a:p>
      </dgm:t>
    </dgm:pt>
    <dgm:pt modelId="{8257FDF5-B851-4C93-A741-9EFC28054276}" type="sibTrans" cxnId="{AF787CA7-F225-4427-9448-B105DBB33D30}">
      <dgm:prSet/>
      <dgm:spPr/>
      <dgm:t>
        <a:bodyPr/>
        <a:lstStyle/>
        <a:p>
          <a:endParaRPr lang="en-IN"/>
        </a:p>
      </dgm:t>
    </dgm:pt>
    <dgm:pt modelId="{6FB92504-F70E-4560-81BC-0F39D31FC45E}" type="pres">
      <dgm:prSet presAssocID="{C94FB061-B909-4F6A-A37A-A053B24DA69E}" presName="diagram" presStyleCnt="0">
        <dgm:presLayoutVars>
          <dgm:dir/>
          <dgm:resizeHandles val="exact"/>
        </dgm:presLayoutVars>
      </dgm:prSet>
      <dgm:spPr/>
    </dgm:pt>
    <dgm:pt modelId="{F2FF11EE-70F7-4904-84C9-77F7031D6841}" type="pres">
      <dgm:prSet presAssocID="{BCAEEA79-14B9-4834-A9B2-BA8289FA9768}" presName="arrow" presStyleLbl="node1" presStyleIdx="0" presStyleCnt="2">
        <dgm:presLayoutVars>
          <dgm:bulletEnabled val="1"/>
        </dgm:presLayoutVars>
      </dgm:prSet>
      <dgm:spPr/>
    </dgm:pt>
    <dgm:pt modelId="{091CF76C-77A0-455B-A88F-25A4A29C7C92}" type="pres">
      <dgm:prSet presAssocID="{9634EC39-5D89-4CE6-8B16-C7758E70C1F6}" presName="arrow" presStyleLbl="node1" presStyleIdx="1" presStyleCnt="2">
        <dgm:presLayoutVars>
          <dgm:bulletEnabled val="1"/>
        </dgm:presLayoutVars>
      </dgm:prSet>
      <dgm:spPr/>
    </dgm:pt>
  </dgm:ptLst>
  <dgm:cxnLst>
    <dgm:cxn modelId="{6239D437-7B01-4719-9306-484641835885}" type="presOf" srcId="{BCAEEA79-14B9-4834-A9B2-BA8289FA9768}" destId="{F2FF11EE-70F7-4904-84C9-77F7031D6841}" srcOrd="0" destOrd="0" presId="urn:microsoft.com/office/officeart/2005/8/layout/arrow5"/>
    <dgm:cxn modelId="{E02AEF87-5C5C-4684-8315-2184A132C024}" srcId="{C94FB061-B909-4F6A-A37A-A053B24DA69E}" destId="{BCAEEA79-14B9-4834-A9B2-BA8289FA9768}" srcOrd="0" destOrd="0" parTransId="{38925214-BC5D-49B2-98CC-CAB0C22FB581}" sibTransId="{CCA8B131-ABFF-4A7A-8E58-703954852AB6}"/>
    <dgm:cxn modelId="{AF787CA7-F225-4427-9448-B105DBB33D30}" srcId="{C94FB061-B909-4F6A-A37A-A053B24DA69E}" destId="{9634EC39-5D89-4CE6-8B16-C7758E70C1F6}" srcOrd="1" destOrd="0" parTransId="{81874438-633C-46CE-96D8-8E05861A0594}" sibTransId="{8257FDF5-B851-4C93-A741-9EFC28054276}"/>
    <dgm:cxn modelId="{7DD232EA-20A0-44F8-8500-05629FA2BE74}" type="presOf" srcId="{9634EC39-5D89-4CE6-8B16-C7758E70C1F6}" destId="{091CF76C-77A0-455B-A88F-25A4A29C7C92}" srcOrd="0" destOrd="0" presId="urn:microsoft.com/office/officeart/2005/8/layout/arrow5"/>
    <dgm:cxn modelId="{05471EFF-77DF-4DA8-8B9D-BE9A90A50A76}" type="presOf" srcId="{C94FB061-B909-4F6A-A37A-A053B24DA69E}" destId="{6FB92504-F70E-4560-81BC-0F39D31FC45E}" srcOrd="0" destOrd="0" presId="urn:microsoft.com/office/officeart/2005/8/layout/arrow5"/>
    <dgm:cxn modelId="{33716560-6803-4F94-A962-B2E55689FB3C}" type="presParOf" srcId="{6FB92504-F70E-4560-81BC-0F39D31FC45E}" destId="{F2FF11EE-70F7-4904-84C9-77F7031D6841}" srcOrd="0" destOrd="0" presId="urn:microsoft.com/office/officeart/2005/8/layout/arrow5"/>
    <dgm:cxn modelId="{0CABDCE3-3E96-46D5-B674-8F1AD5B63B34}" type="presParOf" srcId="{6FB92504-F70E-4560-81BC-0F39D31FC45E}" destId="{091CF76C-77A0-455B-A88F-25A4A29C7C92}" srcOrd="1" destOrd="0" presId="urn:microsoft.com/office/officeart/2005/8/layout/arrow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F767A40-F797-4F35-95FB-16B9724B7A68}" type="doc">
      <dgm:prSet loTypeId="urn:microsoft.com/office/officeart/2005/8/layout/lProcess3" loCatId="process" qsTypeId="urn:microsoft.com/office/officeart/2005/8/quickstyle/simple1" qsCatId="simple" csTypeId="urn:microsoft.com/office/officeart/2005/8/colors/colorful4" csCatId="colorful"/>
      <dgm:spPr/>
      <dgm:t>
        <a:bodyPr/>
        <a:lstStyle/>
        <a:p>
          <a:endParaRPr lang="en-IN"/>
        </a:p>
      </dgm:t>
    </dgm:pt>
    <dgm:pt modelId="{2C19D206-93D9-4536-99AE-305144B50D3E}">
      <dgm:prSet/>
      <dgm:spPr/>
      <dgm:t>
        <a:bodyPr/>
        <a:lstStyle/>
        <a:p>
          <a:r>
            <a:rPr lang="en-IN" dirty="0"/>
            <a:t>Functional</a:t>
          </a:r>
        </a:p>
      </dgm:t>
    </dgm:pt>
    <dgm:pt modelId="{9F9BB002-B7BC-4FF8-BCA7-A287C1ACBBC1}" type="parTrans" cxnId="{8E6304C2-48D8-43A2-939C-F3438DE73CF6}">
      <dgm:prSet/>
      <dgm:spPr/>
      <dgm:t>
        <a:bodyPr/>
        <a:lstStyle/>
        <a:p>
          <a:endParaRPr lang="en-IN"/>
        </a:p>
      </dgm:t>
    </dgm:pt>
    <dgm:pt modelId="{47CA8C25-C0AD-4D7C-B5BB-1D3936435510}" type="sibTrans" cxnId="{8E6304C2-48D8-43A2-939C-F3438DE73CF6}">
      <dgm:prSet/>
      <dgm:spPr/>
      <dgm:t>
        <a:bodyPr/>
        <a:lstStyle/>
        <a:p>
          <a:endParaRPr lang="en-IN"/>
        </a:p>
      </dgm:t>
    </dgm:pt>
    <dgm:pt modelId="{B27ABCA2-E21A-4CE8-97F8-05A0921CEC8B}">
      <dgm:prSet/>
      <dgm:spPr/>
      <dgm:t>
        <a:bodyPr/>
        <a:lstStyle/>
        <a:p>
          <a:r>
            <a:rPr lang="en-IN"/>
            <a:t>Unit</a:t>
          </a:r>
        </a:p>
      </dgm:t>
    </dgm:pt>
    <dgm:pt modelId="{72F3996E-B3C3-442C-AD60-7072837F72A1}" type="parTrans" cxnId="{7F522B03-2031-4977-8249-906E5AEE6278}">
      <dgm:prSet/>
      <dgm:spPr/>
      <dgm:t>
        <a:bodyPr/>
        <a:lstStyle/>
        <a:p>
          <a:endParaRPr lang="en-IN"/>
        </a:p>
      </dgm:t>
    </dgm:pt>
    <dgm:pt modelId="{71CE81CE-6A5D-4403-B068-2690CAC9D67E}" type="sibTrans" cxnId="{7F522B03-2031-4977-8249-906E5AEE6278}">
      <dgm:prSet/>
      <dgm:spPr/>
      <dgm:t>
        <a:bodyPr/>
        <a:lstStyle/>
        <a:p>
          <a:endParaRPr lang="en-IN"/>
        </a:p>
      </dgm:t>
    </dgm:pt>
    <dgm:pt modelId="{ABCDDE90-A5A7-4A1C-882A-7BA3B77073D8}">
      <dgm:prSet/>
      <dgm:spPr/>
      <dgm:t>
        <a:bodyPr/>
        <a:lstStyle/>
        <a:p>
          <a:r>
            <a:rPr lang="en-IN"/>
            <a:t>Integration</a:t>
          </a:r>
        </a:p>
      </dgm:t>
    </dgm:pt>
    <dgm:pt modelId="{32A272CD-2357-477F-AD2E-6B964A7009CC}" type="parTrans" cxnId="{98BE384C-74C4-45C2-9E2A-6C0B25F94523}">
      <dgm:prSet/>
      <dgm:spPr/>
      <dgm:t>
        <a:bodyPr/>
        <a:lstStyle/>
        <a:p>
          <a:endParaRPr lang="en-IN"/>
        </a:p>
      </dgm:t>
    </dgm:pt>
    <dgm:pt modelId="{CEFFFB0C-220C-40DA-AAC2-0CFBD7BF7060}" type="sibTrans" cxnId="{98BE384C-74C4-45C2-9E2A-6C0B25F94523}">
      <dgm:prSet/>
      <dgm:spPr/>
      <dgm:t>
        <a:bodyPr/>
        <a:lstStyle/>
        <a:p>
          <a:endParaRPr lang="en-IN"/>
        </a:p>
      </dgm:t>
    </dgm:pt>
    <dgm:pt modelId="{2AC89F0A-AEE3-410A-A083-86EBA013B923}">
      <dgm:prSet/>
      <dgm:spPr/>
      <dgm:t>
        <a:bodyPr/>
        <a:lstStyle/>
        <a:p>
          <a:r>
            <a:rPr lang="en-IN"/>
            <a:t>System</a:t>
          </a:r>
        </a:p>
      </dgm:t>
    </dgm:pt>
    <dgm:pt modelId="{DF2B088C-3963-4CBC-BC5F-B756640CF0F9}" type="parTrans" cxnId="{CFB1FF5A-79B8-49EF-B12F-C8644B26DF56}">
      <dgm:prSet/>
      <dgm:spPr/>
      <dgm:t>
        <a:bodyPr/>
        <a:lstStyle/>
        <a:p>
          <a:endParaRPr lang="en-IN"/>
        </a:p>
      </dgm:t>
    </dgm:pt>
    <dgm:pt modelId="{A9F572C7-E3E0-4CF1-A56B-9C34B412E689}" type="sibTrans" cxnId="{CFB1FF5A-79B8-49EF-B12F-C8644B26DF56}">
      <dgm:prSet/>
      <dgm:spPr/>
      <dgm:t>
        <a:bodyPr/>
        <a:lstStyle/>
        <a:p>
          <a:endParaRPr lang="en-IN"/>
        </a:p>
      </dgm:t>
    </dgm:pt>
    <dgm:pt modelId="{AE9888F0-B6D2-4B97-B3BC-74DA7D4B935C}">
      <dgm:prSet/>
      <dgm:spPr/>
      <dgm:t>
        <a:bodyPr/>
        <a:lstStyle/>
        <a:p>
          <a:r>
            <a:rPr lang="en-IN"/>
            <a:t>Regression</a:t>
          </a:r>
        </a:p>
      </dgm:t>
    </dgm:pt>
    <dgm:pt modelId="{FCAA19EA-F433-43BF-9E67-67A440599A6A}" type="parTrans" cxnId="{225DF2D5-34B8-457C-8F14-77598A3AC845}">
      <dgm:prSet/>
      <dgm:spPr/>
      <dgm:t>
        <a:bodyPr/>
        <a:lstStyle/>
        <a:p>
          <a:endParaRPr lang="en-IN"/>
        </a:p>
      </dgm:t>
    </dgm:pt>
    <dgm:pt modelId="{31D57896-9FAC-45A5-9A50-366E23281859}" type="sibTrans" cxnId="{225DF2D5-34B8-457C-8F14-77598A3AC845}">
      <dgm:prSet/>
      <dgm:spPr/>
      <dgm:t>
        <a:bodyPr/>
        <a:lstStyle/>
        <a:p>
          <a:endParaRPr lang="en-IN"/>
        </a:p>
      </dgm:t>
    </dgm:pt>
    <dgm:pt modelId="{0F9E1BA7-0EEC-4DC1-9324-5A61F0B8984D}">
      <dgm:prSet/>
      <dgm:spPr/>
      <dgm:t>
        <a:bodyPr/>
        <a:lstStyle/>
        <a:p>
          <a:r>
            <a:rPr lang="en-IN"/>
            <a:t>Acceptance</a:t>
          </a:r>
        </a:p>
      </dgm:t>
    </dgm:pt>
    <dgm:pt modelId="{96F2A85A-96C5-46F3-966E-6A863659C4E5}" type="parTrans" cxnId="{5155728E-8860-4EC8-963A-991F2BE182C9}">
      <dgm:prSet/>
      <dgm:spPr/>
      <dgm:t>
        <a:bodyPr/>
        <a:lstStyle/>
        <a:p>
          <a:endParaRPr lang="en-IN"/>
        </a:p>
      </dgm:t>
    </dgm:pt>
    <dgm:pt modelId="{06DB5D03-CC9D-4C74-9ECD-35C51AE45395}" type="sibTrans" cxnId="{5155728E-8860-4EC8-963A-991F2BE182C9}">
      <dgm:prSet/>
      <dgm:spPr/>
      <dgm:t>
        <a:bodyPr/>
        <a:lstStyle/>
        <a:p>
          <a:endParaRPr lang="en-IN"/>
        </a:p>
      </dgm:t>
    </dgm:pt>
    <dgm:pt modelId="{FBD7F33A-87E3-4B4E-B8AF-951D5D9D86C0}">
      <dgm:prSet/>
      <dgm:spPr/>
      <dgm:t>
        <a:bodyPr/>
        <a:lstStyle/>
        <a:p>
          <a:r>
            <a:rPr lang="en-IN"/>
            <a:t>Alpha </a:t>
          </a:r>
        </a:p>
      </dgm:t>
    </dgm:pt>
    <dgm:pt modelId="{81041069-A458-45F1-9CA4-BD1EFBC04C41}" type="parTrans" cxnId="{2B8A4D9E-A5F1-426F-84A3-0206C40F3E5E}">
      <dgm:prSet/>
      <dgm:spPr/>
      <dgm:t>
        <a:bodyPr/>
        <a:lstStyle/>
        <a:p>
          <a:endParaRPr lang="en-IN"/>
        </a:p>
      </dgm:t>
    </dgm:pt>
    <dgm:pt modelId="{8114B365-4A89-475C-A562-262C77E6BA6C}" type="sibTrans" cxnId="{2B8A4D9E-A5F1-426F-84A3-0206C40F3E5E}">
      <dgm:prSet/>
      <dgm:spPr/>
      <dgm:t>
        <a:bodyPr/>
        <a:lstStyle/>
        <a:p>
          <a:endParaRPr lang="en-IN"/>
        </a:p>
      </dgm:t>
    </dgm:pt>
    <dgm:pt modelId="{5203F1CC-2661-4ECA-952D-7862415E9CB6}">
      <dgm:prSet/>
      <dgm:spPr/>
      <dgm:t>
        <a:bodyPr/>
        <a:lstStyle/>
        <a:p>
          <a:r>
            <a:rPr lang="en-IN"/>
            <a:t>Beta</a:t>
          </a:r>
        </a:p>
      </dgm:t>
    </dgm:pt>
    <dgm:pt modelId="{51B0481A-B620-4A63-84F9-55EDEC5005D1}" type="parTrans" cxnId="{553F277D-702F-4E3D-B08A-F1E841D0B3B6}">
      <dgm:prSet/>
      <dgm:spPr/>
      <dgm:t>
        <a:bodyPr/>
        <a:lstStyle/>
        <a:p>
          <a:endParaRPr lang="en-IN"/>
        </a:p>
      </dgm:t>
    </dgm:pt>
    <dgm:pt modelId="{B0D15130-608D-4AB8-9783-28BF18C3A1AE}" type="sibTrans" cxnId="{553F277D-702F-4E3D-B08A-F1E841D0B3B6}">
      <dgm:prSet/>
      <dgm:spPr/>
      <dgm:t>
        <a:bodyPr/>
        <a:lstStyle/>
        <a:p>
          <a:endParaRPr lang="en-IN"/>
        </a:p>
      </dgm:t>
    </dgm:pt>
    <dgm:pt modelId="{48FFBBEB-CDFD-45D5-8C03-585408AB1C11}" type="pres">
      <dgm:prSet presAssocID="{7F767A40-F797-4F35-95FB-16B9724B7A68}" presName="Name0" presStyleCnt="0">
        <dgm:presLayoutVars>
          <dgm:chPref val="3"/>
          <dgm:dir/>
          <dgm:animLvl val="lvl"/>
          <dgm:resizeHandles/>
        </dgm:presLayoutVars>
      </dgm:prSet>
      <dgm:spPr/>
    </dgm:pt>
    <dgm:pt modelId="{167F461E-7580-41BB-BAF9-63EC6F8279FE}" type="pres">
      <dgm:prSet presAssocID="{2C19D206-93D9-4536-99AE-305144B50D3E}" presName="horFlow" presStyleCnt="0"/>
      <dgm:spPr/>
    </dgm:pt>
    <dgm:pt modelId="{4ECB8265-9F79-4651-BF6B-7325D6F0EB01}" type="pres">
      <dgm:prSet presAssocID="{2C19D206-93D9-4536-99AE-305144B50D3E}" presName="bigChev" presStyleLbl="node1" presStyleIdx="0" presStyleCnt="1"/>
      <dgm:spPr/>
    </dgm:pt>
    <dgm:pt modelId="{E031060E-8998-4F12-894D-32B08F4E4244}" type="pres">
      <dgm:prSet presAssocID="{72F3996E-B3C3-442C-AD60-7072837F72A1}" presName="parTrans" presStyleCnt="0"/>
      <dgm:spPr/>
    </dgm:pt>
    <dgm:pt modelId="{6511217D-C08B-4225-8ACE-BBFD75E52B5D}" type="pres">
      <dgm:prSet presAssocID="{B27ABCA2-E21A-4CE8-97F8-05A0921CEC8B}" presName="node" presStyleLbl="alignAccFollowNode1" presStyleIdx="0" presStyleCnt="7">
        <dgm:presLayoutVars>
          <dgm:bulletEnabled val="1"/>
        </dgm:presLayoutVars>
      </dgm:prSet>
      <dgm:spPr/>
    </dgm:pt>
    <dgm:pt modelId="{9F3DB8D7-285F-4DE3-9FB2-432F62ED55E9}" type="pres">
      <dgm:prSet presAssocID="{71CE81CE-6A5D-4403-B068-2690CAC9D67E}" presName="sibTrans" presStyleCnt="0"/>
      <dgm:spPr/>
    </dgm:pt>
    <dgm:pt modelId="{D5F918D6-3E84-4586-ABDF-DDE680867B2B}" type="pres">
      <dgm:prSet presAssocID="{ABCDDE90-A5A7-4A1C-882A-7BA3B77073D8}" presName="node" presStyleLbl="alignAccFollowNode1" presStyleIdx="1" presStyleCnt="7">
        <dgm:presLayoutVars>
          <dgm:bulletEnabled val="1"/>
        </dgm:presLayoutVars>
      </dgm:prSet>
      <dgm:spPr/>
    </dgm:pt>
    <dgm:pt modelId="{CA9D3F4B-D0C6-4A46-A00F-BE3AD884E69B}" type="pres">
      <dgm:prSet presAssocID="{CEFFFB0C-220C-40DA-AAC2-0CFBD7BF7060}" presName="sibTrans" presStyleCnt="0"/>
      <dgm:spPr/>
    </dgm:pt>
    <dgm:pt modelId="{4819B2A2-95D1-4B4C-8072-77B255FF4F4D}" type="pres">
      <dgm:prSet presAssocID="{2AC89F0A-AEE3-410A-A083-86EBA013B923}" presName="node" presStyleLbl="alignAccFollowNode1" presStyleIdx="2" presStyleCnt="7">
        <dgm:presLayoutVars>
          <dgm:bulletEnabled val="1"/>
        </dgm:presLayoutVars>
      </dgm:prSet>
      <dgm:spPr/>
    </dgm:pt>
    <dgm:pt modelId="{A4A82B6A-EF40-4510-8B55-11DDE3E8854A}" type="pres">
      <dgm:prSet presAssocID="{A9F572C7-E3E0-4CF1-A56B-9C34B412E689}" presName="sibTrans" presStyleCnt="0"/>
      <dgm:spPr/>
    </dgm:pt>
    <dgm:pt modelId="{C854A103-5690-496C-B8DF-7A5DF609F052}" type="pres">
      <dgm:prSet presAssocID="{AE9888F0-B6D2-4B97-B3BC-74DA7D4B935C}" presName="node" presStyleLbl="alignAccFollowNode1" presStyleIdx="3" presStyleCnt="7">
        <dgm:presLayoutVars>
          <dgm:bulletEnabled val="1"/>
        </dgm:presLayoutVars>
      </dgm:prSet>
      <dgm:spPr/>
    </dgm:pt>
    <dgm:pt modelId="{6A7C3D13-FF98-4A59-ADF1-F22CA4B74525}" type="pres">
      <dgm:prSet presAssocID="{31D57896-9FAC-45A5-9A50-366E23281859}" presName="sibTrans" presStyleCnt="0"/>
      <dgm:spPr/>
    </dgm:pt>
    <dgm:pt modelId="{CD4A9995-D160-4773-B309-11D2AC33051A}" type="pres">
      <dgm:prSet presAssocID="{0F9E1BA7-0EEC-4DC1-9324-5A61F0B8984D}" presName="node" presStyleLbl="alignAccFollowNode1" presStyleIdx="4" presStyleCnt="7">
        <dgm:presLayoutVars>
          <dgm:bulletEnabled val="1"/>
        </dgm:presLayoutVars>
      </dgm:prSet>
      <dgm:spPr/>
    </dgm:pt>
    <dgm:pt modelId="{6E7B0065-964F-43B3-ADAB-8BDEBA570915}" type="pres">
      <dgm:prSet presAssocID="{06DB5D03-CC9D-4C74-9ECD-35C51AE45395}" presName="sibTrans" presStyleCnt="0"/>
      <dgm:spPr/>
    </dgm:pt>
    <dgm:pt modelId="{275AF2C3-8E0A-4F6F-BD05-DDFD3B65A34C}" type="pres">
      <dgm:prSet presAssocID="{FBD7F33A-87E3-4B4E-B8AF-951D5D9D86C0}" presName="node" presStyleLbl="alignAccFollowNode1" presStyleIdx="5" presStyleCnt="7">
        <dgm:presLayoutVars>
          <dgm:bulletEnabled val="1"/>
        </dgm:presLayoutVars>
      </dgm:prSet>
      <dgm:spPr/>
    </dgm:pt>
    <dgm:pt modelId="{10113DC7-1D94-41C6-84D1-D02EDD4DC83E}" type="pres">
      <dgm:prSet presAssocID="{8114B365-4A89-475C-A562-262C77E6BA6C}" presName="sibTrans" presStyleCnt="0"/>
      <dgm:spPr/>
    </dgm:pt>
    <dgm:pt modelId="{000D2CCB-BA27-4FA1-85DD-0EDCE73D6B89}" type="pres">
      <dgm:prSet presAssocID="{5203F1CC-2661-4ECA-952D-7862415E9CB6}" presName="node" presStyleLbl="alignAccFollowNode1" presStyleIdx="6" presStyleCnt="7">
        <dgm:presLayoutVars>
          <dgm:bulletEnabled val="1"/>
        </dgm:presLayoutVars>
      </dgm:prSet>
      <dgm:spPr/>
    </dgm:pt>
  </dgm:ptLst>
  <dgm:cxnLst>
    <dgm:cxn modelId="{7F522B03-2031-4977-8249-906E5AEE6278}" srcId="{2C19D206-93D9-4536-99AE-305144B50D3E}" destId="{B27ABCA2-E21A-4CE8-97F8-05A0921CEC8B}" srcOrd="0" destOrd="0" parTransId="{72F3996E-B3C3-442C-AD60-7072837F72A1}" sibTransId="{71CE81CE-6A5D-4403-B068-2690CAC9D67E}"/>
    <dgm:cxn modelId="{3DA44E15-B984-4031-BB11-F9EE01C86152}" type="presOf" srcId="{ABCDDE90-A5A7-4A1C-882A-7BA3B77073D8}" destId="{D5F918D6-3E84-4586-ABDF-DDE680867B2B}" srcOrd="0" destOrd="0" presId="urn:microsoft.com/office/officeart/2005/8/layout/lProcess3"/>
    <dgm:cxn modelId="{B8A3FE41-C7C3-418D-9544-A52466886933}" type="presOf" srcId="{7F767A40-F797-4F35-95FB-16B9724B7A68}" destId="{48FFBBEB-CDFD-45D5-8C03-585408AB1C11}" srcOrd="0" destOrd="0" presId="urn:microsoft.com/office/officeart/2005/8/layout/lProcess3"/>
    <dgm:cxn modelId="{98BE384C-74C4-45C2-9E2A-6C0B25F94523}" srcId="{2C19D206-93D9-4536-99AE-305144B50D3E}" destId="{ABCDDE90-A5A7-4A1C-882A-7BA3B77073D8}" srcOrd="1" destOrd="0" parTransId="{32A272CD-2357-477F-AD2E-6B964A7009CC}" sibTransId="{CEFFFB0C-220C-40DA-AAC2-0CFBD7BF7060}"/>
    <dgm:cxn modelId="{D6FF8357-BF68-4F5F-95CF-95FA0944174C}" type="presOf" srcId="{B27ABCA2-E21A-4CE8-97F8-05A0921CEC8B}" destId="{6511217D-C08B-4225-8ACE-BBFD75E52B5D}" srcOrd="0" destOrd="0" presId="urn:microsoft.com/office/officeart/2005/8/layout/lProcess3"/>
    <dgm:cxn modelId="{CFB1FF5A-79B8-49EF-B12F-C8644B26DF56}" srcId="{2C19D206-93D9-4536-99AE-305144B50D3E}" destId="{2AC89F0A-AEE3-410A-A083-86EBA013B923}" srcOrd="2" destOrd="0" parTransId="{DF2B088C-3963-4CBC-BC5F-B756640CF0F9}" sibTransId="{A9F572C7-E3E0-4CF1-A56B-9C34B412E689}"/>
    <dgm:cxn modelId="{553F277D-702F-4E3D-B08A-F1E841D0B3B6}" srcId="{2C19D206-93D9-4536-99AE-305144B50D3E}" destId="{5203F1CC-2661-4ECA-952D-7862415E9CB6}" srcOrd="6" destOrd="0" parTransId="{51B0481A-B620-4A63-84F9-55EDEC5005D1}" sibTransId="{B0D15130-608D-4AB8-9783-28BF18C3A1AE}"/>
    <dgm:cxn modelId="{B7EA8386-B9CB-46CA-8694-ED671035047B}" type="presOf" srcId="{2AC89F0A-AEE3-410A-A083-86EBA013B923}" destId="{4819B2A2-95D1-4B4C-8072-77B255FF4F4D}" srcOrd="0" destOrd="0" presId="urn:microsoft.com/office/officeart/2005/8/layout/lProcess3"/>
    <dgm:cxn modelId="{CBBC858C-EC2D-48FA-9401-4098ECEC236D}" type="presOf" srcId="{5203F1CC-2661-4ECA-952D-7862415E9CB6}" destId="{000D2CCB-BA27-4FA1-85DD-0EDCE73D6B89}" srcOrd="0" destOrd="0" presId="urn:microsoft.com/office/officeart/2005/8/layout/lProcess3"/>
    <dgm:cxn modelId="{5155728E-8860-4EC8-963A-991F2BE182C9}" srcId="{2C19D206-93D9-4536-99AE-305144B50D3E}" destId="{0F9E1BA7-0EEC-4DC1-9324-5A61F0B8984D}" srcOrd="4" destOrd="0" parTransId="{96F2A85A-96C5-46F3-966E-6A863659C4E5}" sibTransId="{06DB5D03-CC9D-4C74-9ECD-35C51AE45395}"/>
    <dgm:cxn modelId="{99050195-F65A-4C37-B59F-856FF61F0430}" type="presOf" srcId="{2C19D206-93D9-4536-99AE-305144B50D3E}" destId="{4ECB8265-9F79-4651-BF6B-7325D6F0EB01}" srcOrd="0" destOrd="0" presId="urn:microsoft.com/office/officeart/2005/8/layout/lProcess3"/>
    <dgm:cxn modelId="{2B8A4D9E-A5F1-426F-84A3-0206C40F3E5E}" srcId="{2C19D206-93D9-4536-99AE-305144B50D3E}" destId="{FBD7F33A-87E3-4B4E-B8AF-951D5D9D86C0}" srcOrd="5" destOrd="0" parTransId="{81041069-A458-45F1-9CA4-BD1EFBC04C41}" sibTransId="{8114B365-4A89-475C-A562-262C77E6BA6C}"/>
    <dgm:cxn modelId="{F53966A7-60A4-45F4-B812-62C887156517}" type="presOf" srcId="{AE9888F0-B6D2-4B97-B3BC-74DA7D4B935C}" destId="{C854A103-5690-496C-B8DF-7A5DF609F052}" srcOrd="0" destOrd="0" presId="urn:microsoft.com/office/officeart/2005/8/layout/lProcess3"/>
    <dgm:cxn modelId="{17CD75A8-A6B5-4F18-9700-803A734FA436}" type="presOf" srcId="{0F9E1BA7-0EEC-4DC1-9324-5A61F0B8984D}" destId="{CD4A9995-D160-4773-B309-11D2AC33051A}" srcOrd="0" destOrd="0" presId="urn:microsoft.com/office/officeart/2005/8/layout/lProcess3"/>
    <dgm:cxn modelId="{8E6304C2-48D8-43A2-939C-F3438DE73CF6}" srcId="{7F767A40-F797-4F35-95FB-16B9724B7A68}" destId="{2C19D206-93D9-4536-99AE-305144B50D3E}" srcOrd="0" destOrd="0" parTransId="{9F9BB002-B7BC-4FF8-BCA7-A287C1ACBBC1}" sibTransId="{47CA8C25-C0AD-4D7C-B5BB-1D3936435510}"/>
    <dgm:cxn modelId="{225DF2D5-34B8-457C-8F14-77598A3AC845}" srcId="{2C19D206-93D9-4536-99AE-305144B50D3E}" destId="{AE9888F0-B6D2-4B97-B3BC-74DA7D4B935C}" srcOrd="3" destOrd="0" parTransId="{FCAA19EA-F433-43BF-9E67-67A440599A6A}" sibTransId="{31D57896-9FAC-45A5-9A50-366E23281859}"/>
    <dgm:cxn modelId="{9495A0EF-052A-4C5B-9711-47D2E30490E6}" type="presOf" srcId="{FBD7F33A-87E3-4B4E-B8AF-951D5D9D86C0}" destId="{275AF2C3-8E0A-4F6F-BD05-DDFD3B65A34C}" srcOrd="0" destOrd="0" presId="urn:microsoft.com/office/officeart/2005/8/layout/lProcess3"/>
    <dgm:cxn modelId="{95657D2A-C3D5-4978-AC5A-4D4383EEF275}" type="presParOf" srcId="{48FFBBEB-CDFD-45D5-8C03-585408AB1C11}" destId="{167F461E-7580-41BB-BAF9-63EC6F8279FE}" srcOrd="0" destOrd="0" presId="urn:microsoft.com/office/officeart/2005/8/layout/lProcess3"/>
    <dgm:cxn modelId="{C6A81DE1-647F-42DF-B75D-CFC334EB55EB}" type="presParOf" srcId="{167F461E-7580-41BB-BAF9-63EC6F8279FE}" destId="{4ECB8265-9F79-4651-BF6B-7325D6F0EB01}" srcOrd="0" destOrd="0" presId="urn:microsoft.com/office/officeart/2005/8/layout/lProcess3"/>
    <dgm:cxn modelId="{6CD0B442-5526-4365-AD0C-8EA9F9D974B0}" type="presParOf" srcId="{167F461E-7580-41BB-BAF9-63EC6F8279FE}" destId="{E031060E-8998-4F12-894D-32B08F4E4244}" srcOrd="1" destOrd="0" presId="urn:microsoft.com/office/officeart/2005/8/layout/lProcess3"/>
    <dgm:cxn modelId="{DD5EA178-1C74-4BCB-9C7A-1B9002E6DE6F}" type="presParOf" srcId="{167F461E-7580-41BB-BAF9-63EC6F8279FE}" destId="{6511217D-C08B-4225-8ACE-BBFD75E52B5D}" srcOrd="2" destOrd="0" presId="urn:microsoft.com/office/officeart/2005/8/layout/lProcess3"/>
    <dgm:cxn modelId="{E9D1A457-1BF3-4229-B03F-DE4DD27FD5E1}" type="presParOf" srcId="{167F461E-7580-41BB-BAF9-63EC6F8279FE}" destId="{9F3DB8D7-285F-4DE3-9FB2-432F62ED55E9}" srcOrd="3" destOrd="0" presId="urn:microsoft.com/office/officeart/2005/8/layout/lProcess3"/>
    <dgm:cxn modelId="{CC0EF51F-D95F-4BD8-BBF8-E85E35F14700}" type="presParOf" srcId="{167F461E-7580-41BB-BAF9-63EC6F8279FE}" destId="{D5F918D6-3E84-4586-ABDF-DDE680867B2B}" srcOrd="4" destOrd="0" presId="urn:microsoft.com/office/officeart/2005/8/layout/lProcess3"/>
    <dgm:cxn modelId="{D556D2F5-15C7-46F1-A1FE-E166225432CD}" type="presParOf" srcId="{167F461E-7580-41BB-BAF9-63EC6F8279FE}" destId="{CA9D3F4B-D0C6-4A46-A00F-BE3AD884E69B}" srcOrd="5" destOrd="0" presId="urn:microsoft.com/office/officeart/2005/8/layout/lProcess3"/>
    <dgm:cxn modelId="{5F2AAFFE-C2B1-48E8-B82B-9EAF7170762B}" type="presParOf" srcId="{167F461E-7580-41BB-BAF9-63EC6F8279FE}" destId="{4819B2A2-95D1-4B4C-8072-77B255FF4F4D}" srcOrd="6" destOrd="0" presId="urn:microsoft.com/office/officeart/2005/8/layout/lProcess3"/>
    <dgm:cxn modelId="{50F3061E-FF9B-449A-8725-F05458CABDAE}" type="presParOf" srcId="{167F461E-7580-41BB-BAF9-63EC6F8279FE}" destId="{A4A82B6A-EF40-4510-8B55-11DDE3E8854A}" srcOrd="7" destOrd="0" presId="urn:microsoft.com/office/officeart/2005/8/layout/lProcess3"/>
    <dgm:cxn modelId="{A7800D85-CFF0-42A9-B389-635F44E35427}" type="presParOf" srcId="{167F461E-7580-41BB-BAF9-63EC6F8279FE}" destId="{C854A103-5690-496C-B8DF-7A5DF609F052}" srcOrd="8" destOrd="0" presId="urn:microsoft.com/office/officeart/2005/8/layout/lProcess3"/>
    <dgm:cxn modelId="{771EA3B6-0B9F-40CD-AB66-D0EF7F975B6A}" type="presParOf" srcId="{167F461E-7580-41BB-BAF9-63EC6F8279FE}" destId="{6A7C3D13-FF98-4A59-ADF1-F22CA4B74525}" srcOrd="9" destOrd="0" presId="urn:microsoft.com/office/officeart/2005/8/layout/lProcess3"/>
    <dgm:cxn modelId="{F78577D0-42C8-4BC9-9F2D-F96405EC8A7E}" type="presParOf" srcId="{167F461E-7580-41BB-BAF9-63EC6F8279FE}" destId="{CD4A9995-D160-4773-B309-11D2AC33051A}" srcOrd="10" destOrd="0" presId="urn:microsoft.com/office/officeart/2005/8/layout/lProcess3"/>
    <dgm:cxn modelId="{C39D34AF-E9A2-4664-89B5-12380103E05B}" type="presParOf" srcId="{167F461E-7580-41BB-BAF9-63EC6F8279FE}" destId="{6E7B0065-964F-43B3-ADAB-8BDEBA570915}" srcOrd="11" destOrd="0" presId="urn:microsoft.com/office/officeart/2005/8/layout/lProcess3"/>
    <dgm:cxn modelId="{BD8B5528-508A-4A31-B3F7-5E8E5DB8477B}" type="presParOf" srcId="{167F461E-7580-41BB-BAF9-63EC6F8279FE}" destId="{275AF2C3-8E0A-4F6F-BD05-DDFD3B65A34C}" srcOrd="12" destOrd="0" presId="urn:microsoft.com/office/officeart/2005/8/layout/lProcess3"/>
    <dgm:cxn modelId="{E9904CAC-3838-4D71-BFEB-EF7AB70DB86A}" type="presParOf" srcId="{167F461E-7580-41BB-BAF9-63EC6F8279FE}" destId="{10113DC7-1D94-41C6-84D1-D02EDD4DC83E}" srcOrd="13" destOrd="0" presId="urn:microsoft.com/office/officeart/2005/8/layout/lProcess3"/>
    <dgm:cxn modelId="{96D26F64-20D6-4B7E-8CCF-FC4EC505338E}" type="presParOf" srcId="{167F461E-7580-41BB-BAF9-63EC6F8279FE}" destId="{000D2CCB-BA27-4FA1-85DD-0EDCE73D6B89}" srcOrd="14"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FDF7C07-1D84-4536-9751-09283FA3E5CF}" type="doc">
      <dgm:prSet loTypeId="urn:microsoft.com/office/officeart/2005/8/layout/lProcess3" loCatId="process" qsTypeId="urn:microsoft.com/office/officeart/2005/8/quickstyle/simple1" qsCatId="simple" csTypeId="urn:microsoft.com/office/officeart/2005/8/colors/colorful4" csCatId="colorful"/>
      <dgm:spPr/>
      <dgm:t>
        <a:bodyPr/>
        <a:lstStyle/>
        <a:p>
          <a:endParaRPr lang="en-IN"/>
        </a:p>
      </dgm:t>
    </dgm:pt>
    <dgm:pt modelId="{905E1E46-0D17-4549-AE50-11233A61067F}">
      <dgm:prSet/>
      <dgm:spPr/>
      <dgm:t>
        <a:bodyPr/>
        <a:lstStyle/>
        <a:p>
          <a:r>
            <a:rPr lang="en-IN"/>
            <a:t>Non-Functional</a:t>
          </a:r>
        </a:p>
      </dgm:t>
    </dgm:pt>
    <dgm:pt modelId="{544FC841-8578-471D-84E5-10F69D77BDE0}" type="parTrans" cxnId="{2547FD89-71B2-479B-A38F-438126A7E41F}">
      <dgm:prSet/>
      <dgm:spPr/>
      <dgm:t>
        <a:bodyPr/>
        <a:lstStyle/>
        <a:p>
          <a:endParaRPr lang="en-IN"/>
        </a:p>
      </dgm:t>
    </dgm:pt>
    <dgm:pt modelId="{D7261F1C-E5BA-4DE7-A1FC-5069BCE96595}" type="sibTrans" cxnId="{2547FD89-71B2-479B-A38F-438126A7E41F}">
      <dgm:prSet/>
      <dgm:spPr/>
      <dgm:t>
        <a:bodyPr/>
        <a:lstStyle/>
        <a:p>
          <a:endParaRPr lang="en-IN"/>
        </a:p>
      </dgm:t>
    </dgm:pt>
    <dgm:pt modelId="{2A0671A9-367F-498B-84C7-21280695D596}">
      <dgm:prSet/>
      <dgm:spPr/>
      <dgm:t>
        <a:bodyPr/>
        <a:lstStyle/>
        <a:p>
          <a:r>
            <a:rPr lang="en-IN"/>
            <a:t>Performance</a:t>
          </a:r>
        </a:p>
      </dgm:t>
    </dgm:pt>
    <dgm:pt modelId="{233ABF0C-268F-4EB4-AF0C-D979B820DB1C}" type="parTrans" cxnId="{084A4147-195F-4DBC-BEE9-42B1B786CCE5}">
      <dgm:prSet/>
      <dgm:spPr/>
      <dgm:t>
        <a:bodyPr/>
        <a:lstStyle/>
        <a:p>
          <a:endParaRPr lang="en-IN"/>
        </a:p>
      </dgm:t>
    </dgm:pt>
    <dgm:pt modelId="{10E18551-6E20-46D7-B500-C3DD4FB0E6BE}" type="sibTrans" cxnId="{084A4147-195F-4DBC-BEE9-42B1B786CCE5}">
      <dgm:prSet/>
      <dgm:spPr/>
      <dgm:t>
        <a:bodyPr/>
        <a:lstStyle/>
        <a:p>
          <a:endParaRPr lang="en-IN"/>
        </a:p>
      </dgm:t>
    </dgm:pt>
    <dgm:pt modelId="{84EDA4C1-16B0-4362-A12D-BA32929C9F33}">
      <dgm:prSet/>
      <dgm:spPr/>
      <dgm:t>
        <a:bodyPr/>
        <a:lstStyle/>
        <a:p>
          <a:r>
            <a:rPr lang="en-IN"/>
            <a:t>Load</a:t>
          </a:r>
        </a:p>
      </dgm:t>
    </dgm:pt>
    <dgm:pt modelId="{F32B2A30-CB12-4548-9C71-942E139DB8D0}" type="parTrans" cxnId="{7C0A3B65-7E89-456D-9A03-CA43B353659A}">
      <dgm:prSet/>
      <dgm:spPr/>
      <dgm:t>
        <a:bodyPr/>
        <a:lstStyle/>
        <a:p>
          <a:endParaRPr lang="en-IN"/>
        </a:p>
      </dgm:t>
    </dgm:pt>
    <dgm:pt modelId="{A674FF76-73BD-470E-AF24-29ADC6257CD1}" type="sibTrans" cxnId="{7C0A3B65-7E89-456D-9A03-CA43B353659A}">
      <dgm:prSet/>
      <dgm:spPr/>
      <dgm:t>
        <a:bodyPr/>
        <a:lstStyle/>
        <a:p>
          <a:endParaRPr lang="en-IN"/>
        </a:p>
      </dgm:t>
    </dgm:pt>
    <dgm:pt modelId="{95254A93-201B-4B96-829D-4D96D2B6D30C}">
      <dgm:prSet/>
      <dgm:spPr/>
      <dgm:t>
        <a:bodyPr/>
        <a:lstStyle/>
        <a:p>
          <a:r>
            <a:rPr lang="en-IN"/>
            <a:t>Stress</a:t>
          </a:r>
        </a:p>
      </dgm:t>
    </dgm:pt>
    <dgm:pt modelId="{764AFCE1-48FD-4F38-A2AF-65D7C5214A76}" type="parTrans" cxnId="{28137B12-7FE4-41F0-85FC-5CF6875E5507}">
      <dgm:prSet/>
      <dgm:spPr/>
      <dgm:t>
        <a:bodyPr/>
        <a:lstStyle/>
        <a:p>
          <a:endParaRPr lang="en-IN"/>
        </a:p>
      </dgm:t>
    </dgm:pt>
    <dgm:pt modelId="{E6A14231-D586-4A24-9E58-DCF025FB2E1B}" type="sibTrans" cxnId="{28137B12-7FE4-41F0-85FC-5CF6875E5507}">
      <dgm:prSet/>
      <dgm:spPr/>
      <dgm:t>
        <a:bodyPr/>
        <a:lstStyle/>
        <a:p>
          <a:endParaRPr lang="en-IN"/>
        </a:p>
      </dgm:t>
    </dgm:pt>
    <dgm:pt modelId="{185EEBE3-3081-407D-8447-1A28546C2213}">
      <dgm:prSet/>
      <dgm:spPr/>
      <dgm:t>
        <a:bodyPr/>
        <a:lstStyle/>
        <a:p>
          <a:r>
            <a:rPr lang="en-IN"/>
            <a:t>Usability</a:t>
          </a:r>
        </a:p>
      </dgm:t>
    </dgm:pt>
    <dgm:pt modelId="{E4CD14E6-B10F-4D79-9FA9-F1B37C66A290}" type="parTrans" cxnId="{9F2F161C-6138-414B-A0A8-8BDF6851AA16}">
      <dgm:prSet/>
      <dgm:spPr/>
      <dgm:t>
        <a:bodyPr/>
        <a:lstStyle/>
        <a:p>
          <a:endParaRPr lang="en-IN"/>
        </a:p>
      </dgm:t>
    </dgm:pt>
    <dgm:pt modelId="{B46A291B-57BE-4F7C-8E63-4FD8AC208641}" type="sibTrans" cxnId="{9F2F161C-6138-414B-A0A8-8BDF6851AA16}">
      <dgm:prSet/>
      <dgm:spPr/>
      <dgm:t>
        <a:bodyPr/>
        <a:lstStyle/>
        <a:p>
          <a:endParaRPr lang="en-IN"/>
        </a:p>
      </dgm:t>
    </dgm:pt>
    <dgm:pt modelId="{66C9098F-EB41-496F-AD20-8F276916B33C}">
      <dgm:prSet/>
      <dgm:spPr/>
      <dgm:t>
        <a:bodyPr/>
        <a:lstStyle/>
        <a:p>
          <a:r>
            <a:rPr lang="en-IN"/>
            <a:t>Portability</a:t>
          </a:r>
        </a:p>
      </dgm:t>
    </dgm:pt>
    <dgm:pt modelId="{E6B93D01-078D-4EB6-B43F-2A3B30D0D537}" type="parTrans" cxnId="{546B654E-2399-478C-A0B0-94A50C131178}">
      <dgm:prSet/>
      <dgm:spPr/>
      <dgm:t>
        <a:bodyPr/>
        <a:lstStyle/>
        <a:p>
          <a:endParaRPr lang="en-IN"/>
        </a:p>
      </dgm:t>
    </dgm:pt>
    <dgm:pt modelId="{D4AC6081-8145-4F4C-8E07-37D52D78B434}" type="sibTrans" cxnId="{546B654E-2399-478C-A0B0-94A50C131178}">
      <dgm:prSet/>
      <dgm:spPr/>
      <dgm:t>
        <a:bodyPr/>
        <a:lstStyle/>
        <a:p>
          <a:endParaRPr lang="en-IN"/>
        </a:p>
      </dgm:t>
    </dgm:pt>
    <dgm:pt modelId="{38305340-92D5-46A8-9C9D-FE5A3D9ADDA7}" type="pres">
      <dgm:prSet presAssocID="{4FDF7C07-1D84-4536-9751-09283FA3E5CF}" presName="Name0" presStyleCnt="0">
        <dgm:presLayoutVars>
          <dgm:chPref val="3"/>
          <dgm:dir/>
          <dgm:animLvl val="lvl"/>
          <dgm:resizeHandles/>
        </dgm:presLayoutVars>
      </dgm:prSet>
      <dgm:spPr/>
    </dgm:pt>
    <dgm:pt modelId="{D88BEC0D-FED9-439D-BC68-6C23E77E2D25}" type="pres">
      <dgm:prSet presAssocID="{905E1E46-0D17-4549-AE50-11233A61067F}" presName="horFlow" presStyleCnt="0"/>
      <dgm:spPr/>
    </dgm:pt>
    <dgm:pt modelId="{BE22D272-A6BC-4ADD-943E-82F317CC509E}" type="pres">
      <dgm:prSet presAssocID="{905E1E46-0D17-4549-AE50-11233A61067F}" presName="bigChev" presStyleLbl="node1" presStyleIdx="0" presStyleCnt="1"/>
      <dgm:spPr/>
    </dgm:pt>
    <dgm:pt modelId="{F5B6AA98-2E5B-400C-BF82-9EE7B7C5AC55}" type="pres">
      <dgm:prSet presAssocID="{233ABF0C-268F-4EB4-AF0C-D979B820DB1C}" presName="parTrans" presStyleCnt="0"/>
      <dgm:spPr/>
    </dgm:pt>
    <dgm:pt modelId="{B88151E4-E2FF-44C0-8803-0DDB9F3DC8AB}" type="pres">
      <dgm:prSet presAssocID="{2A0671A9-367F-498B-84C7-21280695D596}" presName="node" presStyleLbl="alignAccFollowNode1" presStyleIdx="0" presStyleCnt="5">
        <dgm:presLayoutVars>
          <dgm:bulletEnabled val="1"/>
        </dgm:presLayoutVars>
      </dgm:prSet>
      <dgm:spPr/>
    </dgm:pt>
    <dgm:pt modelId="{5D40CCF2-1D17-46B5-9C43-783AE527295F}" type="pres">
      <dgm:prSet presAssocID="{10E18551-6E20-46D7-B500-C3DD4FB0E6BE}" presName="sibTrans" presStyleCnt="0"/>
      <dgm:spPr/>
    </dgm:pt>
    <dgm:pt modelId="{54EDB41E-FCAE-476C-82C1-9F7C96208666}" type="pres">
      <dgm:prSet presAssocID="{84EDA4C1-16B0-4362-A12D-BA32929C9F33}" presName="node" presStyleLbl="alignAccFollowNode1" presStyleIdx="1" presStyleCnt="5">
        <dgm:presLayoutVars>
          <dgm:bulletEnabled val="1"/>
        </dgm:presLayoutVars>
      </dgm:prSet>
      <dgm:spPr/>
    </dgm:pt>
    <dgm:pt modelId="{12F3317C-D575-40EA-890A-DE6B6BF6CC9B}" type="pres">
      <dgm:prSet presAssocID="{A674FF76-73BD-470E-AF24-29ADC6257CD1}" presName="sibTrans" presStyleCnt="0"/>
      <dgm:spPr/>
    </dgm:pt>
    <dgm:pt modelId="{89DD7B5B-E332-46B0-BC8E-AC30BEC5FA8C}" type="pres">
      <dgm:prSet presAssocID="{95254A93-201B-4B96-829D-4D96D2B6D30C}" presName="node" presStyleLbl="alignAccFollowNode1" presStyleIdx="2" presStyleCnt="5">
        <dgm:presLayoutVars>
          <dgm:bulletEnabled val="1"/>
        </dgm:presLayoutVars>
      </dgm:prSet>
      <dgm:spPr/>
    </dgm:pt>
    <dgm:pt modelId="{1CAB31C4-F3C0-4877-9133-673FF00C9702}" type="pres">
      <dgm:prSet presAssocID="{E6A14231-D586-4A24-9E58-DCF025FB2E1B}" presName="sibTrans" presStyleCnt="0"/>
      <dgm:spPr/>
    </dgm:pt>
    <dgm:pt modelId="{E275C79F-A6F6-4AA2-849C-42D1541D1C21}" type="pres">
      <dgm:prSet presAssocID="{185EEBE3-3081-407D-8447-1A28546C2213}" presName="node" presStyleLbl="alignAccFollowNode1" presStyleIdx="3" presStyleCnt="5">
        <dgm:presLayoutVars>
          <dgm:bulletEnabled val="1"/>
        </dgm:presLayoutVars>
      </dgm:prSet>
      <dgm:spPr/>
    </dgm:pt>
    <dgm:pt modelId="{D7099967-2369-4E02-B9D2-650743E9FCC6}" type="pres">
      <dgm:prSet presAssocID="{B46A291B-57BE-4F7C-8E63-4FD8AC208641}" presName="sibTrans" presStyleCnt="0"/>
      <dgm:spPr/>
    </dgm:pt>
    <dgm:pt modelId="{B0A5A0D5-DFB3-45E8-9101-6025DE3E0D13}" type="pres">
      <dgm:prSet presAssocID="{66C9098F-EB41-496F-AD20-8F276916B33C}" presName="node" presStyleLbl="alignAccFollowNode1" presStyleIdx="4" presStyleCnt="5">
        <dgm:presLayoutVars>
          <dgm:bulletEnabled val="1"/>
        </dgm:presLayoutVars>
      </dgm:prSet>
      <dgm:spPr/>
    </dgm:pt>
  </dgm:ptLst>
  <dgm:cxnLst>
    <dgm:cxn modelId="{28137B12-7FE4-41F0-85FC-5CF6875E5507}" srcId="{905E1E46-0D17-4549-AE50-11233A61067F}" destId="{95254A93-201B-4B96-829D-4D96D2B6D30C}" srcOrd="2" destOrd="0" parTransId="{764AFCE1-48FD-4F38-A2AF-65D7C5214A76}" sibTransId="{E6A14231-D586-4A24-9E58-DCF025FB2E1B}"/>
    <dgm:cxn modelId="{9F2F161C-6138-414B-A0A8-8BDF6851AA16}" srcId="{905E1E46-0D17-4549-AE50-11233A61067F}" destId="{185EEBE3-3081-407D-8447-1A28546C2213}" srcOrd="3" destOrd="0" parTransId="{E4CD14E6-B10F-4D79-9FA9-F1B37C66A290}" sibTransId="{B46A291B-57BE-4F7C-8E63-4FD8AC208641}"/>
    <dgm:cxn modelId="{970EB925-7BE6-418F-A61D-C35857AFA4FD}" type="presOf" srcId="{84EDA4C1-16B0-4362-A12D-BA32929C9F33}" destId="{54EDB41E-FCAE-476C-82C1-9F7C96208666}" srcOrd="0" destOrd="0" presId="urn:microsoft.com/office/officeart/2005/8/layout/lProcess3"/>
    <dgm:cxn modelId="{2CAE293C-25B1-4A7D-9395-23243D137A67}" type="presOf" srcId="{2A0671A9-367F-498B-84C7-21280695D596}" destId="{B88151E4-E2FF-44C0-8803-0DDB9F3DC8AB}" srcOrd="0" destOrd="0" presId="urn:microsoft.com/office/officeart/2005/8/layout/lProcess3"/>
    <dgm:cxn modelId="{7C0A3B65-7E89-456D-9A03-CA43B353659A}" srcId="{905E1E46-0D17-4549-AE50-11233A61067F}" destId="{84EDA4C1-16B0-4362-A12D-BA32929C9F33}" srcOrd="1" destOrd="0" parTransId="{F32B2A30-CB12-4548-9C71-942E139DB8D0}" sibTransId="{A674FF76-73BD-470E-AF24-29ADC6257CD1}"/>
    <dgm:cxn modelId="{084A4147-195F-4DBC-BEE9-42B1B786CCE5}" srcId="{905E1E46-0D17-4549-AE50-11233A61067F}" destId="{2A0671A9-367F-498B-84C7-21280695D596}" srcOrd="0" destOrd="0" parTransId="{233ABF0C-268F-4EB4-AF0C-D979B820DB1C}" sibTransId="{10E18551-6E20-46D7-B500-C3DD4FB0E6BE}"/>
    <dgm:cxn modelId="{546B654E-2399-478C-A0B0-94A50C131178}" srcId="{905E1E46-0D17-4549-AE50-11233A61067F}" destId="{66C9098F-EB41-496F-AD20-8F276916B33C}" srcOrd="4" destOrd="0" parTransId="{E6B93D01-078D-4EB6-B43F-2A3B30D0D537}" sibTransId="{D4AC6081-8145-4F4C-8E07-37D52D78B434}"/>
    <dgm:cxn modelId="{6B21F57A-A841-4039-A406-1543DE83A8D7}" type="presOf" srcId="{4FDF7C07-1D84-4536-9751-09283FA3E5CF}" destId="{38305340-92D5-46A8-9C9D-FE5A3D9ADDA7}" srcOrd="0" destOrd="0" presId="urn:microsoft.com/office/officeart/2005/8/layout/lProcess3"/>
    <dgm:cxn modelId="{18DAE288-4397-40E2-9141-01619A67CF37}" type="presOf" srcId="{66C9098F-EB41-496F-AD20-8F276916B33C}" destId="{B0A5A0D5-DFB3-45E8-9101-6025DE3E0D13}" srcOrd="0" destOrd="0" presId="urn:microsoft.com/office/officeart/2005/8/layout/lProcess3"/>
    <dgm:cxn modelId="{2547FD89-71B2-479B-A38F-438126A7E41F}" srcId="{4FDF7C07-1D84-4536-9751-09283FA3E5CF}" destId="{905E1E46-0D17-4549-AE50-11233A61067F}" srcOrd="0" destOrd="0" parTransId="{544FC841-8578-471D-84E5-10F69D77BDE0}" sibTransId="{D7261F1C-E5BA-4DE7-A1FC-5069BCE96595}"/>
    <dgm:cxn modelId="{874FF6BF-0F2D-470B-B8B7-B45BA05B5930}" type="presOf" srcId="{905E1E46-0D17-4549-AE50-11233A61067F}" destId="{BE22D272-A6BC-4ADD-943E-82F317CC509E}" srcOrd="0" destOrd="0" presId="urn:microsoft.com/office/officeart/2005/8/layout/lProcess3"/>
    <dgm:cxn modelId="{6B4721E9-054C-40D9-8E69-152133ADBF36}" type="presOf" srcId="{185EEBE3-3081-407D-8447-1A28546C2213}" destId="{E275C79F-A6F6-4AA2-849C-42D1541D1C21}" srcOrd="0" destOrd="0" presId="urn:microsoft.com/office/officeart/2005/8/layout/lProcess3"/>
    <dgm:cxn modelId="{D50DE2ED-FEDE-4BA8-B4BF-FC57C6E31A97}" type="presOf" srcId="{95254A93-201B-4B96-829D-4D96D2B6D30C}" destId="{89DD7B5B-E332-46B0-BC8E-AC30BEC5FA8C}" srcOrd="0" destOrd="0" presId="urn:microsoft.com/office/officeart/2005/8/layout/lProcess3"/>
    <dgm:cxn modelId="{604A70A3-4A7B-4A93-815B-FCF6F03FC348}" type="presParOf" srcId="{38305340-92D5-46A8-9C9D-FE5A3D9ADDA7}" destId="{D88BEC0D-FED9-439D-BC68-6C23E77E2D25}" srcOrd="0" destOrd="0" presId="urn:microsoft.com/office/officeart/2005/8/layout/lProcess3"/>
    <dgm:cxn modelId="{C2B5269B-3362-4252-9A06-14F37410F192}" type="presParOf" srcId="{D88BEC0D-FED9-439D-BC68-6C23E77E2D25}" destId="{BE22D272-A6BC-4ADD-943E-82F317CC509E}" srcOrd="0" destOrd="0" presId="urn:microsoft.com/office/officeart/2005/8/layout/lProcess3"/>
    <dgm:cxn modelId="{23B14E1B-A99C-4666-ACA0-49479A62E23F}" type="presParOf" srcId="{D88BEC0D-FED9-439D-BC68-6C23E77E2D25}" destId="{F5B6AA98-2E5B-400C-BF82-9EE7B7C5AC55}" srcOrd="1" destOrd="0" presId="urn:microsoft.com/office/officeart/2005/8/layout/lProcess3"/>
    <dgm:cxn modelId="{DE82DBB9-814D-468F-86D1-EE6AF8CE71D6}" type="presParOf" srcId="{D88BEC0D-FED9-439D-BC68-6C23E77E2D25}" destId="{B88151E4-E2FF-44C0-8803-0DDB9F3DC8AB}" srcOrd="2" destOrd="0" presId="urn:microsoft.com/office/officeart/2005/8/layout/lProcess3"/>
    <dgm:cxn modelId="{41CFD7D5-0C4E-44AE-8F93-2C1E0798F391}" type="presParOf" srcId="{D88BEC0D-FED9-439D-BC68-6C23E77E2D25}" destId="{5D40CCF2-1D17-46B5-9C43-783AE527295F}" srcOrd="3" destOrd="0" presId="urn:microsoft.com/office/officeart/2005/8/layout/lProcess3"/>
    <dgm:cxn modelId="{3FCF93B3-2383-43AD-BB96-E24C9D26375B}" type="presParOf" srcId="{D88BEC0D-FED9-439D-BC68-6C23E77E2D25}" destId="{54EDB41E-FCAE-476C-82C1-9F7C96208666}" srcOrd="4" destOrd="0" presId="urn:microsoft.com/office/officeart/2005/8/layout/lProcess3"/>
    <dgm:cxn modelId="{7B7C7E04-C3D1-4A52-8991-241E7C6F2BC2}" type="presParOf" srcId="{D88BEC0D-FED9-439D-BC68-6C23E77E2D25}" destId="{12F3317C-D575-40EA-890A-DE6B6BF6CC9B}" srcOrd="5" destOrd="0" presId="urn:microsoft.com/office/officeart/2005/8/layout/lProcess3"/>
    <dgm:cxn modelId="{4EDB86D0-4F56-473A-A220-5EB7126304BB}" type="presParOf" srcId="{D88BEC0D-FED9-439D-BC68-6C23E77E2D25}" destId="{89DD7B5B-E332-46B0-BC8E-AC30BEC5FA8C}" srcOrd="6" destOrd="0" presId="urn:microsoft.com/office/officeart/2005/8/layout/lProcess3"/>
    <dgm:cxn modelId="{71D6E8E6-C732-4FBF-84E0-700CCBDD3501}" type="presParOf" srcId="{D88BEC0D-FED9-439D-BC68-6C23E77E2D25}" destId="{1CAB31C4-F3C0-4877-9133-673FF00C9702}" srcOrd="7" destOrd="0" presId="urn:microsoft.com/office/officeart/2005/8/layout/lProcess3"/>
    <dgm:cxn modelId="{E6009C1D-8D73-43B9-B725-18D1F04E728A}" type="presParOf" srcId="{D88BEC0D-FED9-439D-BC68-6C23E77E2D25}" destId="{E275C79F-A6F6-4AA2-849C-42D1541D1C21}" srcOrd="8" destOrd="0" presId="urn:microsoft.com/office/officeart/2005/8/layout/lProcess3"/>
    <dgm:cxn modelId="{A96FE748-61A6-41F6-A322-98FDECE7F6F3}" type="presParOf" srcId="{D88BEC0D-FED9-439D-BC68-6C23E77E2D25}" destId="{D7099967-2369-4E02-B9D2-650743E9FCC6}" srcOrd="9" destOrd="0" presId="urn:microsoft.com/office/officeart/2005/8/layout/lProcess3"/>
    <dgm:cxn modelId="{F05DF5A2-3BA2-4614-8D85-78F1115FE60C}" type="presParOf" srcId="{D88BEC0D-FED9-439D-BC68-6C23E77E2D25}" destId="{B0A5A0D5-DFB3-45E8-9101-6025DE3E0D13}" srcOrd="10"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DD881E-A532-414B-870C-8ADE2076F78C}">
      <dsp:nvSpPr>
        <dsp:cNvPr id="0" name=""/>
        <dsp:cNvSpPr/>
      </dsp:nvSpPr>
      <dsp:spPr>
        <a:xfrm>
          <a:off x="0" y="33470"/>
          <a:ext cx="9468543" cy="52767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Gaining Experience</a:t>
          </a:r>
        </a:p>
      </dsp:txBody>
      <dsp:txXfrm>
        <a:off x="25759" y="59229"/>
        <a:ext cx="9417025" cy="476152"/>
      </dsp:txXfrm>
    </dsp:sp>
    <dsp:sp modelId="{CD5F6E02-AD43-4E7A-935B-DDF5D6C74800}">
      <dsp:nvSpPr>
        <dsp:cNvPr id="0" name=""/>
        <dsp:cNvSpPr/>
      </dsp:nvSpPr>
      <dsp:spPr>
        <a:xfrm>
          <a:off x="0" y="561140"/>
          <a:ext cx="9468543" cy="17760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0626"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dirty="0"/>
            <a:t>Perform freelance testing</a:t>
          </a:r>
        </a:p>
        <a:p>
          <a:pPr marL="171450" lvl="1" indent="-171450" algn="l" defTabSz="755650">
            <a:lnSpc>
              <a:spcPct val="90000"/>
            </a:lnSpc>
            <a:spcBef>
              <a:spcPct val="0"/>
            </a:spcBef>
            <a:spcAft>
              <a:spcPct val="20000"/>
            </a:spcAft>
            <a:buChar char="•"/>
          </a:pPr>
          <a:r>
            <a:rPr lang="en-US" sz="1700" kern="1200" dirty="0"/>
            <a:t>Usertesting.com</a:t>
          </a:r>
        </a:p>
        <a:p>
          <a:pPr marL="171450" lvl="1" indent="-171450" algn="l" defTabSz="755650">
            <a:lnSpc>
              <a:spcPct val="90000"/>
            </a:lnSpc>
            <a:spcBef>
              <a:spcPct val="0"/>
            </a:spcBef>
            <a:spcAft>
              <a:spcPct val="20000"/>
            </a:spcAft>
            <a:buChar char="•"/>
          </a:pPr>
          <a:r>
            <a:rPr lang="en-US" sz="1700" kern="1200" dirty="0"/>
            <a:t>Testmyui.com</a:t>
          </a:r>
        </a:p>
        <a:p>
          <a:pPr marL="171450" lvl="1" indent="-171450" algn="l" defTabSz="755650">
            <a:lnSpc>
              <a:spcPct val="90000"/>
            </a:lnSpc>
            <a:spcBef>
              <a:spcPct val="0"/>
            </a:spcBef>
            <a:spcAft>
              <a:spcPct val="20000"/>
            </a:spcAft>
            <a:buChar char="•"/>
          </a:pPr>
          <a:r>
            <a:rPr lang="en-US" sz="1700" kern="1200" dirty="0"/>
            <a:t>Whatusersdo.com</a:t>
          </a:r>
        </a:p>
        <a:p>
          <a:pPr marL="171450" lvl="1" indent="-171450" algn="l" defTabSz="755650">
            <a:lnSpc>
              <a:spcPct val="90000"/>
            </a:lnSpc>
            <a:spcBef>
              <a:spcPct val="0"/>
            </a:spcBef>
            <a:spcAft>
              <a:spcPct val="20000"/>
            </a:spcAft>
            <a:buChar char="•"/>
          </a:pPr>
          <a:r>
            <a:rPr lang="en-US" sz="1700" kern="1200" dirty="0"/>
            <a:t>Bid Based (Freelancer)</a:t>
          </a:r>
        </a:p>
        <a:p>
          <a:pPr marL="171450" lvl="1" indent="-171450" algn="l" defTabSz="755650">
            <a:lnSpc>
              <a:spcPct val="90000"/>
            </a:lnSpc>
            <a:spcBef>
              <a:spcPct val="0"/>
            </a:spcBef>
            <a:spcAft>
              <a:spcPct val="20000"/>
            </a:spcAft>
            <a:buChar char="•"/>
          </a:pPr>
          <a:r>
            <a:rPr lang="en-US" sz="1700" kern="1200" dirty="0"/>
            <a:t>Crowd based(Mobi4hire)</a:t>
          </a:r>
        </a:p>
      </dsp:txBody>
      <dsp:txXfrm>
        <a:off x="0" y="561140"/>
        <a:ext cx="9468543" cy="1776060"/>
      </dsp:txXfrm>
    </dsp:sp>
    <dsp:sp modelId="{81203336-F3DE-4B3A-BCF4-0F68C23AC2BB}">
      <dsp:nvSpPr>
        <dsp:cNvPr id="0" name=""/>
        <dsp:cNvSpPr/>
      </dsp:nvSpPr>
      <dsp:spPr>
        <a:xfrm>
          <a:off x="0" y="2337200"/>
          <a:ext cx="9468543" cy="52767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Building Skillset</a:t>
          </a:r>
        </a:p>
      </dsp:txBody>
      <dsp:txXfrm>
        <a:off x="25759" y="2362959"/>
        <a:ext cx="9417025" cy="476152"/>
      </dsp:txXfrm>
    </dsp:sp>
    <dsp:sp modelId="{782956A5-ADC8-4959-B856-589B9D9B9635}">
      <dsp:nvSpPr>
        <dsp:cNvPr id="0" name=""/>
        <dsp:cNvSpPr/>
      </dsp:nvSpPr>
      <dsp:spPr>
        <a:xfrm>
          <a:off x="0" y="2864871"/>
          <a:ext cx="9468543" cy="8880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0626"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dirty="0"/>
            <a:t>Searching in Job websites</a:t>
          </a:r>
        </a:p>
        <a:p>
          <a:pPr marL="171450" lvl="1" indent="-171450" algn="l" defTabSz="755650">
            <a:lnSpc>
              <a:spcPct val="90000"/>
            </a:lnSpc>
            <a:spcBef>
              <a:spcPct val="0"/>
            </a:spcBef>
            <a:spcAft>
              <a:spcPct val="20000"/>
            </a:spcAft>
            <a:buChar char="•"/>
          </a:pPr>
          <a:r>
            <a:rPr lang="en-US" sz="1700" kern="1200" dirty="0"/>
            <a:t>Identify Skill set</a:t>
          </a:r>
        </a:p>
        <a:p>
          <a:pPr marL="171450" lvl="1" indent="-171450" algn="l" defTabSz="755650">
            <a:lnSpc>
              <a:spcPct val="90000"/>
            </a:lnSpc>
            <a:spcBef>
              <a:spcPct val="0"/>
            </a:spcBef>
            <a:spcAft>
              <a:spcPct val="20000"/>
            </a:spcAft>
            <a:buChar char="•"/>
          </a:pPr>
          <a:r>
            <a:rPr lang="en-US" sz="1700" kern="1200" dirty="0"/>
            <a:t>Master those skills</a:t>
          </a:r>
        </a:p>
      </dsp:txBody>
      <dsp:txXfrm>
        <a:off x="0" y="2864871"/>
        <a:ext cx="9468543" cy="888030"/>
      </dsp:txXfrm>
    </dsp:sp>
    <dsp:sp modelId="{D64CB5D5-837D-47FC-9E42-A26D800BC695}">
      <dsp:nvSpPr>
        <dsp:cNvPr id="0" name=""/>
        <dsp:cNvSpPr/>
      </dsp:nvSpPr>
      <dsp:spPr>
        <a:xfrm>
          <a:off x="0" y="3752901"/>
          <a:ext cx="9468543" cy="527670"/>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Writing Resume</a:t>
          </a:r>
        </a:p>
      </dsp:txBody>
      <dsp:txXfrm>
        <a:off x="25759" y="3778660"/>
        <a:ext cx="9417025" cy="476152"/>
      </dsp:txXfrm>
    </dsp:sp>
    <dsp:sp modelId="{08B7B17B-8600-44B0-B235-389E5D71D804}">
      <dsp:nvSpPr>
        <dsp:cNvPr id="0" name=""/>
        <dsp:cNvSpPr/>
      </dsp:nvSpPr>
      <dsp:spPr>
        <a:xfrm>
          <a:off x="0" y="4280571"/>
          <a:ext cx="9468543"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0626"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dirty="0"/>
            <a:t>Templates</a:t>
          </a:r>
        </a:p>
      </dsp:txBody>
      <dsp:txXfrm>
        <a:off x="0" y="4280571"/>
        <a:ext cx="9468543" cy="3643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4A6769-DA9C-4D2B-AC2F-FFCB73B38E9F}">
      <dsp:nvSpPr>
        <dsp:cNvPr id="0" name=""/>
        <dsp:cNvSpPr/>
      </dsp:nvSpPr>
      <dsp:spPr>
        <a:xfrm>
          <a:off x="0" y="515040"/>
          <a:ext cx="9144000" cy="8064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5CFFC61-618A-4FE9-93E4-AA122C641581}">
      <dsp:nvSpPr>
        <dsp:cNvPr id="0" name=""/>
        <dsp:cNvSpPr/>
      </dsp:nvSpPr>
      <dsp:spPr>
        <a:xfrm>
          <a:off x="457200" y="42720"/>
          <a:ext cx="6400800" cy="9446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935" tIns="0" rIns="241935" bIns="0" numCol="1" spcCol="1270" anchor="ctr" anchorCtr="0">
          <a:noAutofit/>
        </a:bodyPr>
        <a:lstStyle/>
        <a:p>
          <a:pPr marL="0" lvl="0" indent="0" algn="l" defTabSz="1422400">
            <a:lnSpc>
              <a:spcPct val="90000"/>
            </a:lnSpc>
            <a:spcBef>
              <a:spcPct val="0"/>
            </a:spcBef>
            <a:spcAft>
              <a:spcPct val="35000"/>
            </a:spcAft>
            <a:buNone/>
          </a:pPr>
          <a:r>
            <a:rPr lang="en-IN" sz="3200" kern="1200" dirty="0"/>
            <a:t>Daily Scrum Meetings</a:t>
          </a:r>
        </a:p>
      </dsp:txBody>
      <dsp:txXfrm>
        <a:off x="503314" y="88834"/>
        <a:ext cx="6308572" cy="852412"/>
      </dsp:txXfrm>
    </dsp:sp>
    <dsp:sp modelId="{2F028468-5C83-4FF2-8114-E47B3B027626}">
      <dsp:nvSpPr>
        <dsp:cNvPr id="0" name=""/>
        <dsp:cNvSpPr/>
      </dsp:nvSpPr>
      <dsp:spPr>
        <a:xfrm>
          <a:off x="0" y="1966560"/>
          <a:ext cx="9144000" cy="8064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77159B4-3620-420D-85F2-5B4BC757F67C}">
      <dsp:nvSpPr>
        <dsp:cNvPr id="0" name=""/>
        <dsp:cNvSpPr/>
      </dsp:nvSpPr>
      <dsp:spPr>
        <a:xfrm>
          <a:off x="457200" y="1494240"/>
          <a:ext cx="6400800" cy="9446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935" tIns="0" rIns="241935" bIns="0" numCol="1" spcCol="1270" anchor="ctr" anchorCtr="0">
          <a:noAutofit/>
        </a:bodyPr>
        <a:lstStyle/>
        <a:p>
          <a:pPr marL="0" lvl="0" indent="0" algn="l" defTabSz="1422400">
            <a:lnSpc>
              <a:spcPct val="90000"/>
            </a:lnSpc>
            <a:spcBef>
              <a:spcPct val="0"/>
            </a:spcBef>
            <a:spcAft>
              <a:spcPct val="35000"/>
            </a:spcAft>
            <a:buNone/>
          </a:pPr>
          <a:r>
            <a:rPr lang="en-IN" sz="3200" kern="1200" dirty="0"/>
            <a:t>Sprint Review Meeting</a:t>
          </a:r>
        </a:p>
      </dsp:txBody>
      <dsp:txXfrm>
        <a:off x="503314" y="1540354"/>
        <a:ext cx="6308572" cy="852412"/>
      </dsp:txXfrm>
    </dsp:sp>
    <dsp:sp modelId="{11B41F22-7F41-415E-84C8-F11DB6C842E2}">
      <dsp:nvSpPr>
        <dsp:cNvPr id="0" name=""/>
        <dsp:cNvSpPr/>
      </dsp:nvSpPr>
      <dsp:spPr>
        <a:xfrm>
          <a:off x="0" y="3418080"/>
          <a:ext cx="9144000" cy="8064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CFB9434-BDF9-4358-9C1A-922ED9206EA1}">
      <dsp:nvSpPr>
        <dsp:cNvPr id="0" name=""/>
        <dsp:cNvSpPr/>
      </dsp:nvSpPr>
      <dsp:spPr>
        <a:xfrm>
          <a:off x="457200" y="2945760"/>
          <a:ext cx="6400800" cy="9446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935" tIns="0" rIns="241935" bIns="0" numCol="1" spcCol="1270" anchor="ctr" anchorCtr="0">
          <a:noAutofit/>
        </a:bodyPr>
        <a:lstStyle/>
        <a:p>
          <a:pPr marL="0" lvl="0" indent="0" algn="l" defTabSz="1422400">
            <a:lnSpc>
              <a:spcPct val="90000"/>
            </a:lnSpc>
            <a:spcBef>
              <a:spcPct val="0"/>
            </a:spcBef>
            <a:spcAft>
              <a:spcPct val="35000"/>
            </a:spcAft>
            <a:buNone/>
          </a:pPr>
          <a:r>
            <a:rPr lang="en-IN" sz="3200" kern="1200" dirty="0"/>
            <a:t>Sprint Retrospective meeting</a:t>
          </a:r>
        </a:p>
      </dsp:txBody>
      <dsp:txXfrm>
        <a:off x="503314" y="2991874"/>
        <a:ext cx="6308572" cy="8524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235D1B-F225-45D3-99DD-93F841FA8BC0}">
      <dsp:nvSpPr>
        <dsp:cNvPr id="0" name=""/>
        <dsp:cNvSpPr/>
      </dsp:nvSpPr>
      <dsp:spPr>
        <a:xfrm>
          <a:off x="488" y="187890"/>
          <a:ext cx="2705844" cy="12084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78740" rIns="220472" bIns="78740" numCol="1" spcCol="1270" anchor="ctr" anchorCtr="0">
          <a:noAutofit/>
        </a:bodyPr>
        <a:lstStyle/>
        <a:p>
          <a:pPr marL="0" lvl="0" indent="0" algn="r" defTabSz="1377950">
            <a:lnSpc>
              <a:spcPct val="90000"/>
            </a:lnSpc>
            <a:spcBef>
              <a:spcPct val="0"/>
            </a:spcBef>
            <a:spcAft>
              <a:spcPct val="35000"/>
            </a:spcAft>
            <a:buNone/>
          </a:pPr>
          <a:r>
            <a:rPr lang="en-IN" sz="3100" kern="1200" dirty="0"/>
            <a:t>Commission </a:t>
          </a:r>
        </a:p>
        <a:p>
          <a:pPr marL="0" lvl="0" indent="0" algn="r" defTabSz="1377950">
            <a:lnSpc>
              <a:spcPct val="90000"/>
            </a:lnSpc>
            <a:spcBef>
              <a:spcPct val="0"/>
            </a:spcBef>
            <a:spcAft>
              <a:spcPct val="35000"/>
            </a:spcAft>
            <a:buNone/>
          </a:pPr>
          <a:r>
            <a:rPr lang="en-IN" sz="3100" kern="1200" dirty="0"/>
            <a:t>Fault</a:t>
          </a:r>
        </a:p>
      </dsp:txBody>
      <dsp:txXfrm>
        <a:off x="488" y="187890"/>
        <a:ext cx="2705844" cy="1208418"/>
      </dsp:txXfrm>
    </dsp:sp>
    <dsp:sp modelId="{C1DB11D9-A5D7-4925-95B8-789521130428}">
      <dsp:nvSpPr>
        <dsp:cNvPr id="0" name=""/>
        <dsp:cNvSpPr/>
      </dsp:nvSpPr>
      <dsp:spPr>
        <a:xfrm>
          <a:off x="2706333" y="187890"/>
          <a:ext cx="170150" cy="1208418"/>
        </a:xfrm>
        <a:prstGeom prst="leftBrace">
          <a:avLst>
            <a:gd name="adj1" fmla="val 35000"/>
            <a:gd name="adj2" fmla="val 5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1A6613-355A-4915-A3EE-F6C7EAE70E30}">
      <dsp:nvSpPr>
        <dsp:cNvPr id="0" name=""/>
        <dsp:cNvSpPr/>
      </dsp:nvSpPr>
      <dsp:spPr>
        <a:xfrm>
          <a:off x="2944543" y="187890"/>
          <a:ext cx="5263879" cy="120841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285750" lvl="1" indent="-285750" algn="l" defTabSz="1377950">
            <a:lnSpc>
              <a:spcPct val="90000"/>
            </a:lnSpc>
            <a:spcBef>
              <a:spcPct val="0"/>
            </a:spcBef>
            <a:spcAft>
              <a:spcPct val="15000"/>
            </a:spcAft>
            <a:buChar char="•"/>
          </a:pPr>
          <a:r>
            <a:rPr lang="en-IN" sz="3100" kern="1200" dirty="0"/>
            <a:t>Enter Incorrect values into representation </a:t>
          </a:r>
        </a:p>
      </dsp:txBody>
      <dsp:txXfrm>
        <a:off x="2944543" y="187890"/>
        <a:ext cx="5263879" cy="1208418"/>
      </dsp:txXfrm>
    </dsp:sp>
    <dsp:sp modelId="{E8BA6E57-C3E3-4AEA-8A18-8273C0DD289F}">
      <dsp:nvSpPr>
        <dsp:cNvPr id="0" name=""/>
        <dsp:cNvSpPr/>
      </dsp:nvSpPr>
      <dsp:spPr>
        <a:xfrm>
          <a:off x="488" y="1757265"/>
          <a:ext cx="4082708" cy="613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78740" rIns="220472" bIns="78740" numCol="1" spcCol="1270" anchor="ctr" anchorCtr="0">
          <a:noAutofit/>
        </a:bodyPr>
        <a:lstStyle/>
        <a:p>
          <a:pPr marL="0" lvl="0" indent="0" algn="r" defTabSz="1377950">
            <a:lnSpc>
              <a:spcPct val="90000"/>
            </a:lnSpc>
            <a:spcBef>
              <a:spcPct val="0"/>
            </a:spcBef>
            <a:spcAft>
              <a:spcPct val="35000"/>
            </a:spcAft>
            <a:buNone/>
          </a:pPr>
          <a:r>
            <a:rPr lang="en-IN" sz="3100" kern="1200" dirty="0"/>
            <a:t>Omission Fault</a:t>
          </a:r>
        </a:p>
      </dsp:txBody>
      <dsp:txXfrm>
        <a:off x="488" y="1757265"/>
        <a:ext cx="4082708" cy="613800"/>
      </dsp:txXfrm>
    </dsp:sp>
    <dsp:sp modelId="{19BAB1B0-E5C0-4A01-AED1-22CA1422D29C}">
      <dsp:nvSpPr>
        <dsp:cNvPr id="0" name=""/>
        <dsp:cNvSpPr/>
      </dsp:nvSpPr>
      <dsp:spPr>
        <a:xfrm>
          <a:off x="4083197" y="1507909"/>
          <a:ext cx="274565" cy="1112512"/>
        </a:xfrm>
        <a:prstGeom prst="leftBrace">
          <a:avLst>
            <a:gd name="adj1" fmla="val 35000"/>
            <a:gd name="adj2" fmla="val 5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BC134A-6CA4-49EC-BE8E-742FCB16951B}">
      <dsp:nvSpPr>
        <dsp:cNvPr id="0" name=""/>
        <dsp:cNvSpPr/>
      </dsp:nvSpPr>
      <dsp:spPr>
        <a:xfrm>
          <a:off x="4467589" y="1507909"/>
          <a:ext cx="3734092" cy="1112512"/>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285750" lvl="1" indent="-285750" algn="l" defTabSz="1377950">
            <a:lnSpc>
              <a:spcPct val="90000"/>
            </a:lnSpc>
            <a:spcBef>
              <a:spcPct val="0"/>
            </a:spcBef>
            <a:spcAft>
              <a:spcPct val="15000"/>
            </a:spcAft>
            <a:buChar char="•"/>
          </a:pPr>
          <a:r>
            <a:rPr lang="en-IN" sz="3100" kern="1200" dirty="0"/>
            <a:t>Fail to enter correct information </a:t>
          </a:r>
        </a:p>
      </dsp:txBody>
      <dsp:txXfrm>
        <a:off x="4467589" y="1507909"/>
        <a:ext cx="3734092" cy="111251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B5E316-348F-4754-A39A-7D301BA63795}">
      <dsp:nvSpPr>
        <dsp:cNvPr id="0" name=""/>
        <dsp:cNvSpPr/>
      </dsp:nvSpPr>
      <dsp:spPr>
        <a:xfrm>
          <a:off x="568" y="620490"/>
          <a:ext cx="2935933" cy="345403"/>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BD29BA-F8B4-442F-994C-CF7CF68DA040}">
      <dsp:nvSpPr>
        <dsp:cNvPr id="0" name=""/>
        <dsp:cNvSpPr/>
      </dsp:nvSpPr>
      <dsp:spPr>
        <a:xfrm>
          <a:off x="568" y="750210"/>
          <a:ext cx="215684" cy="215684"/>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887AD9B-434B-4D6E-874F-6ABC46C1D1EC}">
      <dsp:nvSpPr>
        <dsp:cNvPr id="0" name=""/>
        <dsp:cNvSpPr/>
      </dsp:nvSpPr>
      <dsp:spPr>
        <a:xfrm>
          <a:off x="568" y="0"/>
          <a:ext cx="2935933" cy="620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l" defTabSz="1377950">
            <a:lnSpc>
              <a:spcPct val="90000"/>
            </a:lnSpc>
            <a:spcBef>
              <a:spcPct val="0"/>
            </a:spcBef>
            <a:spcAft>
              <a:spcPct val="35000"/>
            </a:spcAft>
            <a:buNone/>
          </a:pPr>
          <a:r>
            <a:rPr lang="en-US" sz="3100" kern="1200" dirty="0"/>
            <a:t>Before Execution</a:t>
          </a:r>
          <a:endParaRPr lang="en-IN" sz="3100" kern="1200" dirty="0"/>
        </a:p>
      </dsp:txBody>
      <dsp:txXfrm>
        <a:off x="568" y="0"/>
        <a:ext cx="2935933" cy="620490"/>
      </dsp:txXfrm>
    </dsp:sp>
    <dsp:sp modelId="{F33BDF07-325A-4FA8-AD70-A3A9B757AC1F}">
      <dsp:nvSpPr>
        <dsp:cNvPr id="0" name=""/>
        <dsp:cNvSpPr/>
      </dsp:nvSpPr>
      <dsp:spPr>
        <a:xfrm>
          <a:off x="568" y="1252963"/>
          <a:ext cx="215678" cy="215678"/>
        </a:xfrm>
        <a:prstGeom prst="rect">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B88ABEC-77E4-4D85-8CA9-01F830760DF9}">
      <dsp:nvSpPr>
        <dsp:cNvPr id="0" name=""/>
        <dsp:cNvSpPr/>
      </dsp:nvSpPr>
      <dsp:spPr>
        <a:xfrm>
          <a:off x="206083" y="1109429"/>
          <a:ext cx="2730417" cy="502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l" defTabSz="755650">
            <a:lnSpc>
              <a:spcPct val="90000"/>
            </a:lnSpc>
            <a:spcBef>
              <a:spcPct val="0"/>
            </a:spcBef>
            <a:spcAft>
              <a:spcPct val="35000"/>
            </a:spcAft>
            <a:buNone/>
          </a:pPr>
          <a:r>
            <a:rPr lang="en-US" sz="1700" kern="1200" dirty="0"/>
            <a:t>Purpose</a:t>
          </a:r>
          <a:endParaRPr lang="en-IN" sz="1700" kern="1200" dirty="0"/>
        </a:p>
      </dsp:txBody>
      <dsp:txXfrm>
        <a:off x="206083" y="1109429"/>
        <a:ext cx="2730417" cy="502748"/>
      </dsp:txXfrm>
    </dsp:sp>
    <dsp:sp modelId="{9256570F-0807-44DB-BBD6-41950CD0122C}">
      <dsp:nvSpPr>
        <dsp:cNvPr id="0" name=""/>
        <dsp:cNvSpPr/>
      </dsp:nvSpPr>
      <dsp:spPr>
        <a:xfrm>
          <a:off x="568" y="1755711"/>
          <a:ext cx="215678" cy="215678"/>
        </a:xfrm>
        <a:prstGeom prst="rect">
          <a:avLst/>
        </a:prstGeom>
        <a:solidFill>
          <a:schemeClr val="lt1">
            <a:hueOff val="0"/>
            <a:satOff val="0"/>
            <a:lumOff val="0"/>
            <a:alphaOff val="0"/>
          </a:schemeClr>
        </a:solidFill>
        <a:ln w="12700" cap="flat" cmpd="sng" algn="ctr">
          <a:solidFill>
            <a:schemeClr val="accent5">
              <a:hueOff val="2794749"/>
              <a:satOff val="-5307"/>
              <a:lumOff val="549"/>
              <a:alphaOff val="0"/>
            </a:schemeClr>
          </a:solidFill>
          <a:prstDash val="solid"/>
          <a:miter lim="800000"/>
        </a:ln>
        <a:effectLst/>
      </dsp:spPr>
      <dsp:style>
        <a:lnRef idx="2">
          <a:scrgbClr r="0" g="0" b="0"/>
        </a:lnRef>
        <a:fillRef idx="1">
          <a:scrgbClr r="0" g="0" b="0"/>
        </a:fillRef>
        <a:effectRef idx="0">
          <a:scrgbClr r="0" g="0" b="0"/>
        </a:effectRef>
        <a:fontRef idx="minor"/>
      </dsp:style>
    </dsp:sp>
    <dsp:sp modelId="{B07BC60F-A6A2-428B-8B27-4F1223AECB72}">
      <dsp:nvSpPr>
        <dsp:cNvPr id="0" name=""/>
        <dsp:cNvSpPr/>
      </dsp:nvSpPr>
      <dsp:spPr>
        <a:xfrm>
          <a:off x="206083" y="1612177"/>
          <a:ext cx="2730417" cy="502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l" defTabSz="755650">
            <a:lnSpc>
              <a:spcPct val="90000"/>
            </a:lnSpc>
            <a:spcBef>
              <a:spcPct val="0"/>
            </a:spcBef>
            <a:spcAft>
              <a:spcPct val="35000"/>
            </a:spcAft>
            <a:buNone/>
          </a:pPr>
          <a:r>
            <a:rPr lang="en-US" sz="1700" kern="1200" dirty="0"/>
            <a:t>Pre and post conditions</a:t>
          </a:r>
          <a:endParaRPr lang="en-IN" sz="1700" kern="1200" dirty="0"/>
        </a:p>
      </dsp:txBody>
      <dsp:txXfrm>
        <a:off x="206083" y="1612177"/>
        <a:ext cx="2730417" cy="502748"/>
      </dsp:txXfrm>
    </dsp:sp>
    <dsp:sp modelId="{5ABBBF7E-9FED-4427-9459-8247C772122A}">
      <dsp:nvSpPr>
        <dsp:cNvPr id="0" name=""/>
        <dsp:cNvSpPr/>
      </dsp:nvSpPr>
      <dsp:spPr>
        <a:xfrm>
          <a:off x="568" y="2258459"/>
          <a:ext cx="215678" cy="215678"/>
        </a:xfrm>
        <a:prstGeom prst="rect">
          <a:avLst/>
        </a:prstGeom>
        <a:solidFill>
          <a:schemeClr val="lt1">
            <a:hueOff val="0"/>
            <a:satOff val="0"/>
            <a:lumOff val="0"/>
            <a:alphaOff val="0"/>
          </a:schemeClr>
        </a:solidFill>
        <a:ln w="12700" cap="flat" cmpd="sng" algn="ctr">
          <a:solidFill>
            <a:schemeClr val="accent5">
              <a:hueOff val="5589497"/>
              <a:satOff val="-10614"/>
              <a:lumOff val="1098"/>
              <a:alphaOff val="0"/>
            </a:schemeClr>
          </a:solidFill>
          <a:prstDash val="solid"/>
          <a:miter lim="800000"/>
        </a:ln>
        <a:effectLst/>
      </dsp:spPr>
      <dsp:style>
        <a:lnRef idx="2">
          <a:scrgbClr r="0" g="0" b="0"/>
        </a:lnRef>
        <a:fillRef idx="1">
          <a:scrgbClr r="0" g="0" b="0"/>
        </a:fillRef>
        <a:effectRef idx="0">
          <a:scrgbClr r="0" g="0" b="0"/>
        </a:effectRef>
        <a:fontRef idx="minor"/>
      </dsp:style>
    </dsp:sp>
    <dsp:sp modelId="{2E636461-2B23-44D6-B058-963F438C163E}">
      <dsp:nvSpPr>
        <dsp:cNvPr id="0" name=""/>
        <dsp:cNvSpPr/>
      </dsp:nvSpPr>
      <dsp:spPr>
        <a:xfrm>
          <a:off x="206083" y="2114925"/>
          <a:ext cx="2730417" cy="502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l" defTabSz="755650">
            <a:lnSpc>
              <a:spcPct val="90000"/>
            </a:lnSpc>
            <a:spcBef>
              <a:spcPct val="0"/>
            </a:spcBef>
            <a:spcAft>
              <a:spcPct val="35000"/>
            </a:spcAft>
            <a:buNone/>
          </a:pPr>
          <a:r>
            <a:rPr lang="en-US" sz="1700" kern="1200" dirty="0"/>
            <a:t>Input and Expected output</a:t>
          </a:r>
          <a:endParaRPr lang="en-IN" sz="1700" kern="1200" dirty="0"/>
        </a:p>
      </dsp:txBody>
      <dsp:txXfrm>
        <a:off x="206083" y="2114925"/>
        <a:ext cx="2730417" cy="502748"/>
      </dsp:txXfrm>
    </dsp:sp>
    <dsp:sp modelId="{468BD058-53ED-4F4D-82ED-947D4BE8634C}">
      <dsp:nvSpPr>
        <dsp:cNvPr id="0" name=""/>
        <dsp:cNvSpPr/>
      </dsp:nvSpPr>
      <dsp:spPr>
        <a:xfrm>
          <a:off x="3083298" y="620490"/>
          <a:ext cx="2935933" cy="345403"/>
        </a:xfrm>
        <a:prstGeom prst="rect">
          <a:avLst/>
        </a:prstGeom>
        <a:solidFill>
          <a:schemeClr val="accent5">
            <a:hueOff val="13973743"/>
            <a:satOff val="-26534"/>
            <a:lumOff val="2745"/>
            <a:alphaOff val="0"/>
          </a:schemeClr>
        </a:solidFill>
        <a:ln w="12700" cap="flat" cmpd="sng" algn="ctr">
          <a:solidFill>
            <a:schemeClr val="accent5">
              <a:hueOff val="13973743"/>
              <a:satOff val="-26534"/>
              <a:lumOff val="274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0D871C-5E3A-4F34-B0CB-F7AB3C9D305F}">
      <dsp:nvSpPr>
        <dsp:cNvPr id="0" name=""/>
        <dsp:cNvSpPr/>
      </dsp:nvSpPr>
      <dsp:spPr>
        <a:xfrm>
          <a:off x="3083298" y="750210"/>
          <a:ext cx="215684" cy="215684"/>
        </a:xfrm>
        <a:prstGeom prst="rect">
          <a:avLst/>
        </a:prstGeom>
        <a:solidFill>
          <a:schemeClr val="lt1">
            <a:alpha val="90000"/>
            <a:hueOff val="0"/>
            <a:satOff val="0"/>
            <a:lumOff val="0"/>
            <a:alphaOff val="0"/>
          </a:schemeClr>
        </a:solidFill>
        <a:ln w="12700" cap="flat" cmpd="sng" algn="ctr">
          <a:solidFill>
            <a:schemeClr val="accent5">
              <a:hueOff val="13973743"/>
              <a:satOff val="-26534"/>
              <a:lumOff val="2745"/>
              <a:alphaOff val="0"/>
            </a:schemeClr>
          </a:solidFill>
          <a:prstDash val="solid"/>
          <a:miter lim="800000"/>
        </a:ln>
        <a:effectLst/>
      </dsp:spPr>
      <dsp:style>
        <a:lnRef idx="2">
          <a:scrgbClr r="0" g="0" b="0"/>
        </a:lnRef>
        <a:fillRef idx="1">
          <a:scrgbClr r="0" g="0" b="0"/>
        </a:fillRef>
        <a:effectRef idx="0">
          <a:scrgbClr r="0" g="0" b="0"/>
        </a:effectRef>
        <a:fontRef idx="minor"/>
      </dsp:style>
    </dsp:sp>
    <dsp:sp modelId="{2E7E49BC-550F-4975-A769-49C158D0E8F1}">
      <dsp:nvSpPr>
        <dsp:cNvPr id="0" name=""/>
        <dsp:cNvSpPr/>
      </dsp:nvSpPr>
      <dsp:spPr>
        <a:xfrm>
          <a:off x="3083298" y="0"/>
          <a:ext cx="2935933" cy="620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9055" tIns="39370" rIns="59055" bIns="39370" numCol="1" spcCol="1270" anchor="ctr" anchorCtr="0">
          <a:noAutofit/>
        </a:bodyPr>
        <a:lstStyle/>
        <a:p>
          <a:pPr marL="0" lvl="0" indent="0" algn="l" defTabSz="1377950">
            <a:lnSpc>
              <a:spcPct val="90000"/>
            </a:lnSpc>
            <a:spcBef>
              <a:spcPct val="0"/>
            </a:spcBef>
            <a:spcAft>
              <a:spcPct val="35000"/>
            </a:spcAft>
            <a:buNone/>
          </a:pPr>
          <a:r>
            <a:rPr lang="en-US" sz="3100" kern="1200" dirty="0"/>
            <a:t>After Execution</a:t>
          </a:r>
          <a:endParaRPr lang="en-IN" sz="3100" kern="1200" dirty="0"/>
        </a:p>
      </dsp:txBody>
      <dsp:txXfrm>
        <a:off x="3083298" y="0"/>
        <a:ext cx="2935933" cy="620490"/>
      </dsp:txXfrm>
    </dsp:sp>
    <dsp:sp modelId="{E225AE1F-B68D-4577-BE48-AC452B2F6BCC}">
      <dsp:nvSpPr>
        <dsp:cNvPr id="0" name=""/>
        <dsp:cNvSpPr/>
      </dsp:nvSpPr>
      <dsp:spPr>
        <a:xfrm>
          <a:off x="3083298" y="1252963"/>
          <a:ext cx="215678" cy="215678"/>
        </a:xfrm>
        <a:prstGeom prst="rect">
          <a:avLst/>
        </a:prstGeom>
        <a:solidFill>
          <a:schemeClr val="lt1">
            <a:hueOff val="0"/>
            <a:satOff val="0"/>
            <a:lumOff val="0"/>
            <a:alphaOff val="0"/>
          </a:schemeClr>
        </a:solidFill>
        <a:ln w="12700" cap="flat" cmpd="sng" algn="ctr">
          <a:solidFill>
            <a:schemeClr val="accent5">
              <a:hueOff val="8384247"/>
              <a:satOff val="-15920"/>
              <a:lumOff val="1647"/>
              <a:alphaOff val="0"/>
            </a:schemeClr>
          </a:solidFill>
          <a:prstDash val="solid"/>
          <a:miter lim="800000"/>
        </a:ln>
        <a:effectLst/>
      </dsp:spPr>
      <dsp:style>
        <a:lnRef idx="2">
          <a:scrgbClr r="0" g="0" b="0"/>
        </a:lnRef>
        <a:fillRef idx="1">
          <a:scrgbClr r="0" g="0" b="0"/>
        </a:fillRef>
        <a:effectRef idx="0">
          <a:scrgbClr r="0" g="0" b="0"/>
        </a:effectRef>
        <a:fontRef idx="minor"/>
      </dsp:style>
    </dsp:sp>
    <dsp:sp modelId="{39932616-4554-4516-BCC1-B75778D19FBC}">
      <dsp:nvSpPr>
        <dsp:cNvPr id="0" name=""/>
        <dsp:cNvSpPr/>
      </dsp:nvSpPr>
      <dsp:spPr>
        <a:xfrm>
          <a:off x="3288813" y="1109429"/>
          <a:ext cx="2730417" cy="502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l" defTabSz="755650">
            <a:lnSpc>
              <a:spcPct val="90000"/>
            </a:lnSpc>
            <a:spcBef>
              <a:spcPct val="0"/>
            </a:spcBef>
            <a:spcAft>
              <a:spcPct val="35000"/>
            </a:spcAft>
            <a:buNone/>
          </a:pPr>
          <a:r>
            <a:rPr lang="en-US" sz="1700" kern="1200" dirty="0"/>
            <a:t>Output</a:t>
          </a:r>
          <a:endParaRPr lang="en-IN" sz="1700" kern="1200" dirty="0"/>
        </a:p>
      </dsp:txBody>
      <dsp:txXfrm>
        <a:off x="3288813" y="1109429"/>
        <a:ext cx="2730417" cy="502748"/>
      </dsp:txXfrm>
    </dsp:sp>
    <dsp:sp modelId="{F8CA008F-52D8-4561-A77E-5152355136FD}">
      <dsp:nvSpPr>
        <dsp:cNvPr id="0" name=""/>
        <dsp:cNvSpPr/>
      </dsp:nvSpPr>
      <dsp:spPr>
        <a:xfrm>
          <a:off x="3083298" y="1755711"/>
          <a:ext cx="215678" cy="215678"/>
        </a:xfrm>
        <a:prstGeom prst="rect">
          <a:avLst/>
        </a:prstGeom>
        <a:solidFill>
          <a:schemeClr val="lt1">
            <a:hueOff val="0"/>
            <a:satOff val="0"/>
            <a:lumOff val="0"/>
            <a:alphaOff val="0"/>
          </a:schemeClr>
        </a:solidFill>
        <a:ln w="12700" cap="flat" cmpd="sng" algn="ctr">
          <a:solidFill>
            <a:schemeClr val="accent5">
              <a:hueOff val="11178994"/>
              <a:satOff val="-21227"/>
              <a:lumOff val="2196"/>
              <a:alphaOff val="0"/>
            </a:schemeClr>
          </a:solidFill>
          <a:prstDash val="solid"/>
          <a:miter lim="800000"/>
        </a:ln>
        <a:effectLst/>
      </dsp:spPr>
      <dsp:style>
        <a:lnRef idx="2">
          <a:scrgbClr r="0" g="0" b="0"/>
        </a:lnRef>
        <a:fillRef idx="1">
          <a:scrgbClr r="0" g="0" b="0"/>
        </a:fillRef>
        <a:effectRef idx="0">
          <a:scrgbClr r="0" g="0" b="0"/>
        </a:effectRef>
        <a:fontRef idx="minor"/>
      </dsp:style>
    </dsp:sp>
    <dsp:sp modelId="{3D78D2ED-0674-4356-8891-A843CBDA3350}">
      <dsp:nvSpPr>
        <dsp:cNvPr id="0" name=""/>
        <dsp:cNvSpPr/>
      </dsp:nvSpPr>
      <dsp:spPr>
        <a:xfrm>
          <a:off x="3288813" y="1612177"/>
          <a:ext cx="2730417" cy="502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l" defTabSz="755650">
            <a:lnSpc>
              <a:spcPct val="90000"/>
            </a:lnSpc>
            <a:spcBef>
              <a:spcPct val="0"/>
            </a:spcBef>
            <a:spcAft>
              <a:spcPct val="35000"/>
            </a:spcAft>
            <a:buNone/>
          </a:pPr>
          <a:r>
            <a:rPr lang="en-US" sz="1700" kern="1200" dirty="0"/>
            <a:t>Pass/fail</a:t>
          </a:r>
          <a:endParaRPr lang="en-IN" sz="1700" kern="1200" dirty="0"/>
        </a:p>
      </dsp:txBody>
      <dsp:txXfrm>
        <a:off x="3288813" y="1612177"/>
        <a:ext cx="2730417" cy="502748"/>
      </dsp:txXfrm>
    </dsp:sp>
    <dsp:sp modelId="{B37C0DF3-2FE0-47AA-96C5-EE76AD667CD5}">
      <dsp:nvSpPr>
        <dsp:cNvPr id="0" name=""/>
        <dsp:cNvSpPr/>
      </dsp:nvSpPr>
      <dsp:spPr>
        <a:xfrm>
          <a:off x="3083298" y="2258459"/>
          <a:ext cx="215678" cy="215678"/>
        </a:xfrm>
        <a:prstGeom prst="rect">
          <a:avLst/>
        </a:prstGeom>
        <a:solidFill>
          <a:schemeClr val="lt1">
            <a:hueOff val="0"/>
            <a:satOff val="0"/>
            <a:lumOff val="0"/>
            <a:alphaOff val="0"/>
          </a:schemeClr>
        </a:solidFill>
        <a:ln w="12700" cap="flat" cmpd="sng" algn="ctr">
          <a:solidFill>
            <a:schemeClr val="accent5">
              <a:hueOff val="13973743"/>
              <a:satOff val="-26534"/>
              <a:lumOff val="2745"/>
              <a:alphaOff val="0"/>
            </a:schemeClr>
          </a:solidFill>
          <a:prstDash val="solid"/>
          <a:miter lim="800000"/>
        </a:ln>
        <a:effectLst/>
      </dsp:spPr>
      <dsp:style>
        <a:lnRef idx="2">
          <a:scrgbClr r="0" g="0" b="0"/>
        </a:lnRef>
        <a:fillRef idx="1">
          <a:scrgbClr r="0" g="0" b="0"/>
        </a:fillRef>
        <a:effectRef idx="0">
          <a:scrgbClr r="0" g="0" b="0"/>
        </a:effectRef>
        <a:fontRef idx="minor"/>
      </dsp:style>
    </dsp:sp>
    <dsp:sp modelId="{E3CF39AC-82EF-4CBA-93C4-97EF6355D368}">
      <dsp:nvSpPr>
        <dsp:cNvPr id="0" name=""/>
        <dsp:cNvSpPr/>
      </dsp:nvSpPr>
      <dsp:spPr>
        <a:xfrm>
          <a:off x="3288813" y="2114925"/>
          <a:ext cx="2730417" cy="5027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ctr" anchorCtr="0">
          <a:noAutofit/>
        </a:bodyPr>
        <a:lstStyle/>
        <a:p>
          <a:pPr marL="0" lvl="0" indent="0" algn="l" defTabSz="755650">
            <a:lnSpc>
              <a:spcPct val="90000"/>
            </a:lnSpc>
            <a:spcBef>
              <a:spcPct val="0"/>
            </a:spcBef>
            <a:spcAft>
              <a:spcPct val="35000"/>
            </a:spcAft>
            <a:buNone/>
          </a:pPr>
          <a:r>
            <a:rPr lang="en-US" sz="1700" kern="1200" dirty="0"/>
            <a:t>Reasons and suggestions</a:t>
          </a:r>
          <a:endParaRPr lang="en-IN" sz="1700" kern="1200" dirty="0"/>
        </a:p>
      </dsp:txBody>
      <dsp:txXfrm>
        <a:off x="3288813" y="2114925"/>
        <a:ext cx="2730417" cy="50274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9E85A6-EBAA-43BD-9524-183D250DAE01}">
      <dsp:nvSpPr>
        <dsp:cNvPr id="0" name=""/>
        <dsp:cNvSpPr/>
      </dsp:nvSpPr>
      <dsp:spPr>
        <a:xfrm>
          <a:off x="0" y="304800"/>
          <a:ext cx="9144000" cy="3657600"/>
        </a:xfrm>
        <a:prstGeom prst="leftRightRibb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E6A8C2-BEDD-4627-9460-F545086EB005}">
      <dsp:nvSpPr>
        <dsp:cNvPr id="0" name=""/>
        <dsp:cNvSpPr/>
      </dsp:nvSpPr>
      <dsp:spPr>
        <a:xfrm>
          <a:off x="1097280" y="944880"/>
          <a:ext cx="3017519" cy="179222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77800" rIns="0" bIns="190500" numCol="1" spcCol="1270" anchor="ctr" anchorCtr="0">
          <a:noAutofit/>
        </a:bodyPr>
        <a:lstStyle/>
        <a:p>
          <a:pPr marL="0" lvl="0" indent="0" algn="ctr" defTabSz="2222500">
            <a:lnSpc>
              <a:spcPct val="90000"/>
            </a:lnSpc>
            <a:spcBef>
              <a:spcPct val="0"/>
            </a:spcBef>
            <a:spcAft>
              <a:spcPct val="35000"/>
            </a:spcAft>
            <a:buNone/>
          </a:pPr>
          <a:r>
            <a:rPr lang="en-IN" sz="5000" kern="1200" dirty="0"/>
            <a:t>Functional Testing</a:t>
          </a:r>
        </a:p>
      </dsp:txBody>
      <dsp:txXfrm>
        <a:off x="1097280" y="944880"/>
        <a:ext cx="3017519" cy="1792224"/>
      </dsp:txXfrm>
    </dsp:sp>
    <dsp:sp modelId="{8BDAEC6D-F9A7-4CB4-9542-B613BFAA7A67}">
      <dsp:nvSpPr>
        <dsp:cNvPr id="0" name=""/>
        <dsp:cNvSpPr/>
      </dsp:nvSpPr>
      <dsp:spPr>
        <a:xfrm>
          <a:off x="4572000" y="1530096"/>
          <a:ext cx="3566160" cy="179222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77800" rIns="0" bIns="190500" numCol="1" spcCol="1270" anchor="ctr" anchorCtr="0">
          <a:noAutofit/>
        </a:bodyPr>
        <a:lstStyle/>
        <a:p>
          <a:pPr marL="0" lvl="0" indent="0" algn="ctr" defTabSz="2222500">
            <a:lnSpc>
              <a:spcPct val="90000"/>
            </a:lnSpc>
            <a:spcBef>
              <a:spcPct val="0"/>
            </a:spcBef>
            <a:spcAft>
              <a:spcPct val="35000"/>
            </a:spcAft>
            <a:buNone/>
          </a:pPr>
          <a:r>
            <a:rPr lang="en-IN" sz="5000" kern="1200" dirty="0"/>
            <a:t>Structural Testing</a:t>
          </a:r>
        </a:p>
      </dsp:txBody>
      <dsp:txXfrm>
        <a:off x="4572000" y="1530096"/>
        <a:ext cx="3566160" cy="17922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FA48DA-1C9C-403E-A60A-FC5DD638CCC9}">
      <dsp:nvSpPr>
        <dsp:cNvPr id="0" name=""/>
        <dsp:cNvSpPr/>
      </dsp:nvSpPr>
      <dsp:spPr>
        <a:xfrm>
          <a:off x="0" y="187854"/>
          <a:ext cx="7375309" cy="127120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l" defTabSz="2355850">
            <a:lnSpc>
              <a:spcPct val="90000"/>
            </a:lnSpc>
            <a:spcBef>
              <a:spcPct val="0"/>
            </a:spcBef>
            <a:spcAft>
              <a:spcPct val="35000"/>
            </a:spcAft>
            <a:buNone/>
          </a:pPr>
          <a:r>
            <a:rPr lang="en-IN" sz="5300" kern="1200" dirty="0"/>
            <a:t>Base Metrics</a:t>
          </a:r>
        </a:p>
      </dsp:txBody>
      <dsp:txXfrm>
        <a:off x="62055" y="249909"/>
        <a:ext cx="7251199" cy="1147095"/>
      </dsp:txXfrm>
    </dsp:sp>
    <dsp:sp modelId="{04C35366-879A-4507-B14E-12FB7C0712E9}">
      <dsp:nvSpPr>
        <dsp:cNvPr id="0" name=""/>
        <dsp:cNvSpPr/>
      </dsp:nvSpPr>
      <dsp:spPr>
        <a:xfrm>
          <a:off x="0" y="1459059"/>
          <a:ext cx="7375309" cy="1289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4166" tIns="67310" rIns="376936" bIns="67310" numCol="1" spcCol="1270" anchor="t" anchorCtr="0">
          <a:noAutofit/>
        </a:bodyPr>
        <a:lstStyle/>
        <a:p>
          <a:pPr marL="285750" lvl="1" indent="-285750" algn="l" defTabSz="1822450">
            <a:lnSpc>
              <a:spcPct val="90000"/>
            </a:lnSpc>
            <a:spcBef>
              <a:spcPct val="0"/>
            </a:spcBef>
            <a:spcAft>
              <a:spcPct val="20000"/>
            </a:spcAft>
            <a:buChar char="•"/>
          </a:pPr>
          <a:r>
            <a:rPr lang="en-IN" sz="4100" kern="1200" dirty="0"/>
            <a:t>Data during test case development and execution</a:t>
          </a:r>
        </a:p>
      </dsp:txBody>
      <dsp:txXfrm>
        <a:off x="0" y="1459059"/>
        <a:ext cx="7375309" cy="1289092"/>
      </dsp:txXfrm>
    </dsp:sp>
    <dsp:sp modelId="{23213D3C-54BE-4210-AF74-1D4F0C6AADF5}">
      <dsp:nvSpPr>
        <dsp:cNvPr id="0" name=""/>
        <dsp:cNvSpPr/>
      </dsp:nvSpPr>
      <dsp:spPr>
        <a:xfrm>
          <a:off x="0" y="2748152"/>
          <a:ext cx="7375309" cy="127120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1930" tIns="201930" rIns="201930" bIns="201930" numCol="1" spcCol="1270" anchor="ctr" anchorCtr="0">
          <a:noAutofit/>
        </a:bodyPr>
        <a:lstStyle/>
        <a:p>
          <a:pPr marL="0" lvl="0" indent="0" algn="l" defTabSz="2355850">
            <a:lnSpc>
              <a:spcPct val="90000"/>
            </a:lnSpc>
            <a:spcBef>
              <a:spcPct val="0"/>
            </a:spcBef>
            <a:spcAft>
              <a:spcPct val="35000"/>
            </a:spcAft>
            <a:buNone/>
          </a:pPr>
          <a:r>
            <a:rPr lang="en-IN" sz="5300" kern="1200" dirty="0"/>
            <a:t>Calculated Metrics</a:t>
          </a:r>
        </a:p>
      </dsp:txBody>
      <dsp:txXfrm>
        <a:off x="62055" y="2810207"/>
        <a:ext cx="7251199" cy="1147095"/>
      </dsp:txXfrm>
    </dsp:sp>
    <dsp:sp modelId="{F440D659-95F7-4AB6-8CCE-7DCFC0FEAD8F}">
      <dsp:nvSpPr>
        <dsp:cNvPr id="0" name=""/>
        <dsp:cNvSpPr/>
      </dsp:nvSpPr>
      <dsp:spPr>
        <a:xfrm>
          <a:off x="0" y="4019357"/>
          <a:ext cx="7375309" cy="877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4166" tIns="67310" rIns="376936" bIns="67310" numCol="1" spcCol="1270" anchor="t" anchorCtr="0">
          <a:noAutofit/>
        </a:bodyPr>
        <a:lstStyle/>
        <a:p>
          <a:pPr marL="285750" lvl="1" indent="-285750" algn="l" defTabSz="1822450">
            <a:lnSpc>
              <a:spcPct val="90000"/>
            </a:lnSpc>
            <a:spcBef>
              <a:spcPct val="0"/>
            </a:spcBef>
            <a:spcAft>
              <a:spcPct val="20000"/>
            </a:spcAft>
            <a:buChar char="•"/>
          </a:pPr>
          <a:r>
            <a:rPr lang="en-IN" sz="4100" kern="1200" dirty="0"/>
            <a:t>Data gathered in Base Metrics</a:t>
          </a:r>
        </a:p>
      </dsp:txBody>
      <dsp:txXfrm>
        <a:off x="0" y="4019357"/>
        <a:ext cx="7375309" cy="8776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FF11EE-70F7-4904-84C9-77F7031D6841}">
      <dsp:nvSpPr>
        <dsp:cNvPr id="0" name=""/>
        <dsp:cNvSpPr/>
      </dsp:nvSpPr>
      <dsp:spPr>
        <a:xfrm rot="16200000">
          <a:off x="1762" y="744608"/>
          <a:ext cx="3928039" cy="3928039"/>
        </a:xfrm>
        <a:prstGeom prst="downArrow">
          <a:avLst>
            <a:gd name="adj1" fmla="val 50000"/>
            <a:gd name="adj2" fmla="val 35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IN" sz="2600" kern="1200" dirty="0"/>
            <a:t>Tester</a:t>
          </a:r>
        </a:p>
        <a:p>
          <a:pPr marL="0" lvl="0" indent="0" algn="ctr" defTabSz="1155700">
            <a:lnSpc>
              <a:spcPct val="90000"/>
            </a:lnSpc>
            <a:spcBef>
              <a:spcPct val="0"/>
            </a:spcBef>
            <a:spcAft>
              <a:spcPct val="35000"/>
            </a:spcAft>
            <a:buNone/>
          </a:pPr>
          <a:r>
            <a:rPr lang="en-IN" sz="2600" kern="1200" dirty="0"/>
            <a:t>Finding faults in product</a:t>
          </a:r>
        </a:p>
      </dsp:txBody>
      <dsp:txXfrm rot="5400000">
        <a:off x="1763" y="1726618"/>
        <a:ext cx="3240632" cy="1964019"/>
      </dsp:txXfrm>
    </dsp:sp>
    <dsp:sp modelId="{091CF76C-77A0-455B-A88F-25A4A29C7C92}">
      <dsp:nvSpPr>
        <dsp:cNvPr id="0" name=""/>
        <dsp:cNvSpPr/>
      </dsp:nvSpPr>
      <dsp:spPr>
        <a:xfrm rot="5400000">
          <a:off x="4196081" y="744608"/>
          <a:ext cx="3928039" cy="3928039"/>
        </a:xfrm>
        <a:prstGeom prst="downArrow">
          <a:avLst>
            <a:gd name="adj1" fmla="val 50000"/>
            <a:gd name="adj2" fmla="val 35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ctr" anchorCtr="0">
          <a:noAutofit/>
        </a:bodyPr>
        <a:lstStyle/>
        <a:p>
          <a:pPr marL="0" lvl="0" indent="0" algn="ctr" defTabSz="1155700">
            <a:lnSpc>
              <a:spcPct val="90000"/>
            </a:lnSpc>
            <a:spcBef>
              <a:spcPct val="0"/>
            </a:spcBef>
            <a:spcAft>
              <a:spcPct val="35000"/>
            </a:spcAft>
            <a:buNone/>
          </a:pPr>
          <a:r>
            <a:rPr lang="en-IN" sz="2600" kern="1200" dirty="0"/>
            <a:t>SQA</a:t>
          </a:r>
        </a:p>
        <a:p>
          <a:pPr marL="0" lvl="0" indent="0" algn="ctr" defTabSz="1155700">
            <a:lnSpc>
              <a:spcPct val="90000"/>
            </a:lnSpc>
            <a:spcBef>
              <a:spcPct val="0"/>
            </a:spcBef>
            <a:spcAft>
              <a:spcPct val="35000"/>
            </a:spcAft>
            <a:buNone/>
          </a:pPr>
          <a:r>
            <a:rPr lang="en-IN" sz="2600" kern="1200" dirty="0"/>
            <a:t>Typically improves product by improving process</a:t>
          </a:r>
        </a:p>
      </dsp:txBody>
      <dsp:txXfrm rot="-5400000">
        <a:off x="4883489" y="1726618"/>
        <a:ext cx="3240632" cy="196401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CB8265-9F79-4651-BF6B-7325D6F0EB01}">
      <dsp:nvSpPr>
        <dsp:cNvPr id="0" name=""/>
        <dsp:cNvSpPr/>
      </dsp:nvSpPr>
      <dsp:spPr>
        <a:xfrm>
          <a:off x="4583" y="2043194"/>
          <a:ext cx="1665345" cy="66613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10795" rIns="0" bIns="10795" numCol="1" spcCol="1270" anchor="ctr" anchorCtr="0">
          <a:noAutofit/>
        </a:bodyPr>
        <a:lstStyle/>
        <a:p>
          <a:pPr marL="0" lvl="0" indent="0" algn="ctr" defTabSz="755650">
            <a:lnSpc>
              <a:spcPct val="90000"/>
            </a:lnSpc>
            <a:spcBef>
              <a:spcPct val="0"/>
            </a:spcBef>
            <a:spcAft>
              <a:spcPct val="35000"/>
            </a:spcAft>
            <a:buNone/>
          </a:pPr>
          <a:r>
            <a:rPr lang="en-IN" sz="1700" kern="1200" dirty="0"/>
            <a:t>Functional</a:t>
          </a:r>
        </a:p>
      </dsp:txBody>
      <dsp:txXfrm>
        <a:off x="337652" y="2043194"/>
        <a:ext cx="999207" cy="666138"/>
      </dsp:txXfrm>
    </dsp:sp>
    <dsp:sp modelId="{6511217D-C08B-4225-8ACE-BBFD75E52B5D}">
      <dsp:nvSpPr>
        <dsp:cNvPr id="0" name=""/>
        <dsp:cNvSpPr/>
      </dsp:nvSpPr>
      <dsp:spPr>
        <a:xfrm>
          <a:off x="1453434" y="2099816"/>
          <a:ext cx="1382237" cy="552894"/>
        </a:xfrm>
        <a:prstGeom prst="chevron">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IN" sz="1300" kern="1200"/>
            <a:t>Unit</a:t>
          </a:r>
        </a:p>
      </dsp:txBody>
      <dsp:txXfrm>
        <a:off x="1729881" y="2099816"/>
        <a:ext cx="829343" cy="552894"/>
      </dsp:txXfrm>
    </dsp:sp>
    <dsp:sp modelId="{D5F918D6-3E84-4586-ABDF-DDE680867B2B}">
      <dsp:nvSpPr>
        <dsp:cNvPr id="0" name=""/>
        <dsp:cNvSpPr/>
      </dsp:nvSpPr>
      <dsp:spPr>
        <a:xfrm>
          <a:off x="2642158" y="2099816"/>
          <a:ext cx="1382237" cy="552894"/>
        </a:xfrm>
        <a:prstGeom prst="chevron">
          <a:avLst/>
        </a:prstGeom>
        <a:solidFill>
          <a:schemeClr val="accent4">
            <a:tint val="40000"/>
            <a:alpha val="90000"/>
            <a:hueOff val="-212533"/>
            <a:satOff val="258"/>
            <a:lumOff val="165"/>
            <a:alphaOff val="0"/>
          </a:schemeClr>
        </a:solidFill>
        <a:ln w="12700" cap="flat" cmpd="sng" algn="ctr">
          <a:solidFill>
            <a:schemeClr val="accent4">
              <a:tint val="40000"/>
              <a:alpha val="90000"/>
              <a:hueOff val="-212533"/>
              <a:satOff val="258"/>
              <a:lumOff val="1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IN" sz="1300" kern="1200"/>
            <a:t>Integration</a:t>
          </a:r>
        </a:p>
      </dsp:txBody>
      <dsp:txXfrm>
        <a:off x="2918605" y="2099816"/>
        <a:ext cx="829343" cy="552894"/>
      </dsp:txXfrm>
    </dsp:sp>
    <dsp:sp modelId="{4819B2A2-95D1-4B4C-8072-77B255FF4F4D}">
      <dsp:nvSpPr>
        <dsp:cNvPr id="0" name=""/>
        <dsp:cNvSpPr/>
      </dsp:nvSpPr>
      <dsp:spPr>
        <a:xfrm>
          <a:off x="3830881" y="2099816"/>
          <a:ext cx="1382237" cy="552894"/>
        </a:xfrm>
        <a:prstGeom prst="chevron">
          <a:avLst/>
        </a:prstGeom>
        <a:solidFill>
          <a:schemeClr val="accent4">
            <a:tint val="40000"/>
            <a:alpha val="90000"/>
            <a:hueOff val="-425067"/>
            <a:satOff val="517"/>
            <a:lumOff val="330"/>
            <a:alphaOff val="0"/>
          </a:schemeClr>
        </a:solidFill>
        <a:ln w="12700" cap="flat" cmpd="sng" algn="ctr">
          <a:solidFill>
            <a:schemeClr val="accent4">
              <a:tint val="40000"/>
              <a:alpha val="90000"/>
              <a:hueOff val="-425067"/>
              <a:satOff val="517"/>
              <a:lumOff val="33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IN" sz="1300" kern="1200"/>
            <a:t>System</a:t>
          </a:r>
        </a:p>
      </dsp:txBody>
      <dsp:txXfrm>
        <a:off x="4107328" y="2099816"/>
        <a:ext cx="829343" cy="552894"/>
      </dsp:txXfrm>
    </dsp:sp>
    <dsp:sp modelId="{C854A103-5690-496C-B8DF-7A5DF609F052}">
      <dsp:nvSpPr>
        <dsp:cNvPr id="0" name=""/>
        <dsp:cNvSpPr/>
      </dsp:nvSpPr>
      <dsp:spPr>
        <a:xfrm>
          <a:off x="5019605" y="2099816"/>
          <a:ext cx="1382237" cy="552894"/>
        </a:xfrm>
        <a:prstGeom prst="chevron">
          <a:avLst/>
        </a:prstGeom>
        <a:solidFill>
          <a:schemeClr val="accent4">
            <a:tint val="40000"/>
            <a:alpha val="90000"/>
            <a:hueOff val="-637600"/>
            <a:satOff val="775"/>
            <a:lumOff val="495"/>
            <a:alphaOff val="0"/>
          </a:schemeClr>
        </a:solidFill>
        <a:ln w="12700" cap="flat" cmpd="sng" algn="ctr">
          <a:solidFill>
            <a:schemeClr val="accent4">
              <a:tint val="40000"/>
              <a:alpha val="90000"/>
              <a:hueOff val="-637600"/>
              <a:satOff val="775"/>
              <a:lumOff val="49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IN" sz="1300" kern="1200"/>
            <a:t>Regression</a:t>
          </a:r>
        </a:p>
      </dsp:txBody>
      <dsp:txXfrm>
        <a:off x="5296052" y="2099816"/>
        <a:ext cx="829343" cy="552894"/>
      </dsp:txXfrm>
    </dsp:sp>
    <dsp:sp modelId="{CD4A9995-D160-4773-B309-11D2AC33051A}">
      <dsp:nvSpPr>
        <dsp:cNvPr id="0" name=""/>
        <dsp:cNvSpPr/>
      </dsp:nvSpPr>
      <dsp:spPr>
        <a:xfrm>
          <a:off x="6208329" y="2099816"/>
          <a:ext cx="1382237" cy="552894"/>
        </a:xfrm>
        <a:prstGeom prst="chevron">
          <a:avLst/>
        </a:prstGeom>
        <a:solidFill>
          <a:schemeClr val="accent4">
            <a:tint val="40000"/>
            <a:alpha val="90000"/>
            <a:hueOff val="-850134"/>
            <a:satOff val="1033"/>
            <a:lumOff val="659"/>
            <a:alphaOff val="0"/>
          </a:schemeClr>
        </a:solidFill>
        <a:ln w="12700" cap="flat" cmpd="sng" algn="ctr">
          <a:solidFill>
            <a:schemeClr val="accent4">
              <a:tint val="40000"/>
              <a:alpha val="90000"/>
              <a:hueOff val="-850134"/>
              <a:satOff val="1033"/>
              <a:lumOff val="65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IN" sz="1300" kern="1200"/>
            <a:t>Acceptance</a:t>
          </a:r>
        </a:p>
      </dsp:txBody>
      <dsp:txXfrm>
        <a:off x="6484776" y="2099816"/>
        <a:ext cx="829343" cy="552894"/>
      </dsp:txXfrm>
    </dsp:sp>
    <dsp:sp modelId="{275AF2C3-8E0A-4F6F-BD05-DDFD3B65A34C}">
      <dsp:nvSpPr>
        <dsp:cNvPr id="0" name=""/>
        <dsp:cNvSpPr/>
      </dsp:nvSpPr>
      <dsp:spPr>
        <a:xfrm>
          <a:off x="7397053" y="2099816"/>
          <a:ext cx="1382237" cy="552894"/>
        </a:xfrm>
        <a:prstGeom prst="chevron">
          <a:avLst/>
        </a:prstGeom>
        <a:solidFill>
          <a:schemeClr val="accent4">
            <a:tint val="40000"/>
            <a:alpha val="90000"/>
            <a:hueOff val="-1062667"/>
            <a:satOff val="1292"/>
            <a:lumOff val="824"/>
            <a:alphaOff val="0"/>
          </a:schemeClr>
        </a:solidFill>
        <a:ln w="12700" cap="flat" cmpd="sng" algn="ctr">
          <a:solidFill>
            <a:schemeClr val="accent4">
              <a:tint val="40000"/>
              <a:alpha val="90000"/>
              <a:hueOff val="-1062667"/>
              <a:satOff val="1292"/>
              <a:lumOff val="82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IN" sz="1300" kern="1200"/>
            <a:t>Alpha </a:t>
          </a:r>
        </a:p>
      </dsp:txBody>
      <dsp:txXfrm>
        <a:off x="7673500" y="2099816"/>
        <a:ext cx="829343" cy="552894"/>
      </dsp:txXfrm>
    </dsp:sp>
    <dsp:sp modelId="{000D2CCB-BA27-4FA1-85DD-0EDCE73D6B89}">
      <dsp:nvSpPr>
        <dsp:cNvPr id="0" name=""/>
        <dsp:cNvSpPr/>
      </dsp:nvSpPr>
      <dsp:spPr>
        <a:xfrm>
          <a:off x="8585777" y="2099816"/>
          <a:ext cx="1382237" cy="552894"/>
        </a:xfrm>
        <a:prstGeom prst="chevron">
          <a:avLst/>
        </a:prstGeom>
        <a:solidFill>
          <a:schemeClr val="accent4">
            <a:tint val="40000"/>
            <a:alpha val="90000"/>
            <a:hueOff val="-1275201"/>
            <a:satOff val="1550"/>
            <a:lumOff val="989"/>
            <a:alphaOff val="0"/>
          </a:schemeClr>
        </a:solidFill>
        <a:ln w="12700" cap="flat" cmpd="sng" algn="ctr">
          <a:solidFill>
            <a:schemeClr val="accent4">
              <a:tint val="40000"/>
              <a:alpha val="90000"/>
              <a:hueOff val="-1275201"/>
              <a:satOff val="1550"/>
              <a:lumOff val="98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10" tIns="8255" rIns="0" bIns="8255" numCol="1" spcCol="1270" anchor="ctr" anchorCtr="0">
          <a:noAutofit/>
        </a:bodyPr>
        <a:lstStyle/>
        <a:p>
          <a:pPr marL="0" lvl="0" indent="0" algn="ctr" defTabSz="577850">
            <a:lnSpc>
              <a:spcPct val="90000"/>
            </a:lnSpc>
            <a:spcBef>
              <a:spcPct val="0"/>
            </a:spcBef>
            <a:spcAft>
              <a:spcPct val="35000"/>
            </a:spcAft>
            <a:buNone/>
          </a:pPr>
          <a:r>
            <a:rPr lang="en-IN" sz="1300" kern="1200"/>
            <a:t>Beta</a:t>
          </a:r>
        </a:p>
      </dsp:txBody>
      <dsp:txXfrm>
        <a:off x="8862224" y="2099816"/>
        <a:ext cx="829343" cy="55289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22D272-A6BC-4ADD-943E-82F317CC509E}">
      <dsp:nvSpPr>
        <dsp:cNvPr id="0" name=""/>
        <dsp:cNvSpPr/>
      </dsp:nvSpPr>
      <dsp:spPr>
        <a:xfrm>
          <a:off x="976" y="1732210"/>
          <a:ext cx="2006947" cy="802778"/>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13335" rIns="0" bIns="13335" numCol="1" spcCol="1270" anchor="ctr" anchorCtr="0">
          <a:noAutofit/>
        </a:bodyPr>
        <a:lstStyle/>
        <a:p>
          <a:pPr marL="0" lvl="0" indent="0" algn="ctr" defTabSz="933450">
            <a:lnSpc>
              <a:spcPct val="90000"/>
            </a:lnSpc>
            <a:spcBef>
              <a:spcPct val="0"/>
            </a:spcBef>
            <a:spcAft>
              <a:spcPct val="35000"/>
            </a:spcAft>
            <a:buNone/>
          </a:pPr>
          <a:r>
            <a:rPr lang="en-IN" sz="2100" kern="1200"/>
            <a:t>Non-Functional</a:t>
          </a:r>
        </a:p>
      </dsp:txBody>
      <dsp:txXfrm>
        <a:off x="402365" y="1732210"/>
        <a:ext cx="1204169" cy="802778"/>
      </dsp:txXfrm>
    </dsp:sp>
    <dsp:sp modelId="{B88151E4-E2FF-44C0-8803-0DDB9F3DC8AB}">
      <dsp:nvSpPr>
        <dsp:cNvPr id="0" name=""/>
        <dsp:cNvSpPr/>
      </dsp:nvSpPr>
      <dsp:spPr>
        <a:xfrm>
          <a:off x="1747021" y="1800446"/>
          <a:ext cx="1665766" cy="666306"/>
        </a:xfrm>
        <a:prstGeom prst="chevron">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IN" sz="1400" kern="1200"/>
            <a:t>Performance</a:t>
          </a:r>
        </a:p>
      </dsp:txBody>
      <dsp:txXfrm>
        <a:off x="2080174" y="1800446"/>
        <a:ext cx="999460" cy="666306"/>
      </dsp:txXfrm>
    </dsp:sp>
    <dsp:sp modelId="{54EDB41E-FCAE-476C-82C1-9F7C96208666}">
      <dsp:nvSpPr>
        <dsp:cNvPr id="0" name=""/>
        <dsp:cNvSpPr/>
      </dsp:nvSpPr>
      <dsp:spPr>
        <a:xfrm>
          <a:off x="3179579" y="1800446"/>
          <a:ext cx="1665766" cy="666306"/>
        </a:xfrm>
        <a:prstGeom prst="chevron">
          <a:avLst/>
        </a:prstGeom>
        <a:solidFill>
          <a:schemeClr val="accent4">
            <a:tint val="40000"/>
            <a:alpha val="90000"/>
            <a:hueOff val="-318800"/>
            <a:satOff val="388"/>
            <a:lumOff val="247"/>
            <a:alphaOff val="0"/>
          </a:schemeClr>
        </a:solidFill>
        <a:ln w="12700" cap="flat" cmpd="sng" algn="ctr">
          <a:solidFill>
            <a:schemeClr val="accent4">
              <a:tint val="40000"/>
              <a:alpha val="90000"/>
              <a:hueOff val="-318800"/>
              <a:satOff val="388"/>
              <a:lumOff val="24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IN" sz="1400" kern="1200"/>
            <a:t>Load</a:t>
          </a:r>
        </a:p>
      </dsp:txBody>
      <dsp:txXfrm>
        <a:off x="3512732" y="1800446"/>
        <a:ext cx="999460" cy="666306"/>
      </dsp:txXfrm>
    </dsp:sp>
    <dsp:sp modelId="{89DD7B5B-E332-46B0-BC8E-AC30BEC5FA8C}">
      <dsp:nvSpPr>
        <dsp:cNvPr id="0" name=""/>
        <dsp:cNvSpPr/>
      </dsp:nvSpPr>
      <dsp:spPr>
        <a:xfrm>
          <a:off x="4612138" y="1800446"/>
          <a:ext cx="1665766" cy="666306"/>
        </a:xfrm>
        <a:prstGeom prst="chevron">
          <a:avLst/>
        </a:prstGeom>
        <a:solidFill>
          <a:schemeClr val="accent4">
            <a:tint val="40000"/>
            <a:alpha val="90000"/>
            <a:hueOff val="-637600"/>
            <a:satOff val="775"/>
            <a:lumOff val="495"/>
            <a:alphaOff val="0"/>
          </a:schemeClr>
        </a:solidFill>
        <a:ln w="12700" cap="flat" cmpd="sng" algn="ctr">
          <a:solidFill>
            <a:schemeClr val="accent4">
              <a:tint val="40000"/>
              <a:alpha val="90000"/>
              <a:hueOff val="-637600"/>
              <a:satOff val="775"/>
              <a:lumOff val="49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IN" sz="1400" kern="1200"/>
            <a:t>Stress</a:t>
          </a:r>
        </a:p>
      </dsp:txBody>
      <dsp:txXfrm>
        <a:off x="4945291" y="1800446"/>
        <a:ext cx="999460" cy="666306"/>
      </dsp:txXfrm>
    </dsp:sp>
    <dsp:sp modelId="{E275C79F-A6F6-4AA2-849C-42D1541D1C21}">
      <dsp:nvSpPr>
        <dsp:cNvPr id="0" name=""/>
        <dsp:cNvSpPr/>
      </dsp:nvSpPr>
      <dsp:spPr>
        <a:xfrm>
          <a:off x="6044697" y="1800446"/>
          <a:ext cx="1665766" cy="666306"/>
        </a:xfrm>
        <a:prstGeom prst="chevron">
          <a:avLst/>
        </a:prstGeom>
        <a:solidFill>
          <a:schemeClr val="accent4">
            <a:tint val="40000"/>
            <a:alpha val="90000"/>
            <a:hueOff val="-956401"/>
            <a:satOff val="1163"/>
            <a:lumOff val="742"/>
            <a:alphaOff val="0"/>
          </a:schemeClr>
        </a:solidFill>
        <a:ln w="12700" cap="flat" cmpd="sng" algn="ctr">
          <a:solidFill>
            <a:schemeClr val="accent4">
              <a:tint val="40000"/>
              <a:alpha val="90000"/>
              <a:hueOff val="-956401"/>
              <a:satOff val="1163"/>
              <a:lumOff val="74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IN" sz="1400" kern="1200"/>
            <a:t>Usability</a:t>
          </a:r>
        </a:p>
      </dsp:txBody>
      <dsp:txXfrm>
        <a:off x="6377850" y="1800446"/>
        <a:ext cx="999460" cy="666306"/>
      </dsp:txXfrm>
    </dsp:sp>
    <dsp:sp modelId="{B0A5A0D5-DFB3-45E8-9101-6025DE3E0D13}">
      <dsp:nvSpPr>
        <dsp:cNvPr id="0" name=""/>
        <dsp:cNvSpPr/>
      </dsp:nvSpPr>
      <dsp:spPr>
        <a:xfrm>
          <a:off x="7477256" y="1800446"/>
          <a:ext cx="1665766" cy="666306"/>
        </a:xfrm>
        <a:prstGeom prst="chevron">
          <a:avLst/>
        </a:prstGeom>
        <a:solidFill>
          <a:schemeClr val="accent4">
            <a:tint val="40000"/>
            <a:alpha val="90000"/>
            <a:hueOff val="-1275201"/>
            <a:satOff val="1550"/>
            <a:lumOff val="989"/>
            <a:alphaOff val="0"/>
          </a:schemeClr>
        </a:solidFill>
        <a:ln w="12700" cap="flat" cmpd="sng" algn="ctr">
          <a:solidFill>
            <a:schemeClr val="accent4">
              <a:tint val="40000"/>
              <a:alpha val="90000"/>
              <a:hueOff val="-1275201"/>
              <a:satOff val="1550"/>
              <a:lumOff val="98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IN" sz="1400" kern="1200"/>
            <a:t>Portability</a:t>
          </a:r>
        </a:p>
      </dsp:txBody>
      <dsp:txXfrm>
        <a:off x="7810409" y="1800446"/>
        <a:ext cx="999460" cy="66630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8/2/2019</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8/2/2019</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Product Owner: </a:t>
            </a:r>
          </a:p>
          <a:p>
            <a:r>
              <a:rPr lang="en-IN" dirty="0"/>
              <a:t>This website is not looking good. It would be great if this particular feature is removed and this new feature is introduced in the website.</a:t>
            </a:r>
          </a:p>
          <a:p>
            <a:r>
              <a:rPr lang="en-IN" dirty="0"/>
              <a:t>UX Designer:</a:t>
            </a:r>
          </a:p>
          <a:p>
            <a:r>
              <a:rPr lang="en-IN" dirty="0"/>
              <a:t>Responsible for site design and colour, would create the dummy page </a:t>
            </a:r>
          </a:p>
          <a:p>
            <a:r>
              <a:rPr lang="en-IN" dirty="0"/>
              <a:t>System Analyst:</a:t>
            </a:r>
          </a:p>
          <a:p>
            <a:r>
              <a:rPr lang="en-IN" dirty="0"/>
              <a:t>Some companies do have specific system analyst….in many organization PM works as system </a:t>
            </a:r>
            <a:r>
              <a:rPr lang="en-IN" dirty="0" err="1"/>
              <a:t>analyst.Writes</a:t>
            </a:r>
            <a:r>
              <a:rPr lang="en-IN" dirty="0"/>
              <a:t> all the new requirements and make a nice document so everyone knows what is going to be changed.</a:t>
            </a:r>
          </a:p>
          <a:p>
            <a:r>
              <a:rPr lang="en-IN" dirty="0"/>
              <a:t>Developers:</a:t>
            </a:r>
          </a:p>
          <a:p>
            <a:r>
              <a:rPr lang="en-IN" dirty="0"/>
              <a:t>Front and back end developers</a:t>
            </a:r>
          </a:p>
          <a:p>
            <a:r>
              <a:rPr lang="en-IN" dirty="0"/>
              <a:t>Front end deals with making forms buttons etc.</a:t>
            </a:r>
          </a:p>
          <a:p>
            <a:r>
              <a:rPr lang="en-IN" dirty="0"/>
              <a:t>Backend responsible for all the logic…payment processing etc.</a:t>
            </a:r>
          </a:p>
          <a:p>
            <a:r>
              <a:rPr lang="en-IN" dirty="0"/>
              <a:t>Software Tester:</a:t>
            </a:r>
          </a:p>
          <a:p>
            <a:r>
              <a:rPr lang="en-IN" dirty="0"/>
              <a:t>Checks whether the developed software is according to the requirements or not.</a:t>
            </a:r>
          </a:p>
          <a:p>
            <a:r>
              <a:rPr lang="en-IN" dirty="0"/>
              <a:t>Project Manager:</a:t>
            </a:r>
          </a:p>
          <a:p>
            <a:r>
              <a:rPr lang="en-IN" dirty="0"/>
              <a:t>Project is going on time. If there is any hindrance he coordinates with the team to </a:t>
            </a:r>
            <a:r>
              <a:rPr lang="en-IN" dirty="0" err="1"/>
              <a:t>mitigiate</a:t>
            </a:r>
            <a:r>
              <a:rPr lang="en-IN" dirty="0"/>
              <a:t> it soon.</a:t>
            </a:r>
          </a:p>
          <a:p>
            <a:r>
              <a:rPr lang="en-IN" dirty="0"/>
              <a:t>Release Engineer:</a:t>
            </a:r>
          </a:p>
          <a:p>
            <a:r>
              <a:rPr lang="en-IN" dirty="0"/>
              <a:t>Responsible to make a build .</a:t>
            </a:r>
          </a:p>
          <a:p>
            <a:r>
              <a:rPr lang="en-IN" dirty="0"/>
              <a:t>DBA:</a:t>
            </a:r>
          </a:p>
          <a:p>
            <a:r>
              <a:rPr lang="en-IN" dirty="0"/>
              <a:t>Responsible for taking care of all the data.</a:t>
            </a:r>
          </a:p>
          <a:p>
            <a:endParaRPr lang="en-IN" dirty="0"/>
          </a:p>
          <a:p>
            <a:endParaRPr lang="en-IN" dirty="0"/>
          </a:p>
        </p:txBody>
      </p:sp>
      <p:sp>
        <p:nvSpPr>
          <p:cNvPr id="4" name="Slide Number Placeholder 3"/>
          <p:cNvSpPr>
            <a:spLocks noGrp="1"/>
          </p:cNvSpPr>
          <p:nvPr>
            <p:ph type="sldNum" sz="quarter" idx="10"/>
          </p:nvPr>
        </p:nvSpPr>
        <p:spPr/>
        <p:txBody>
          <a:bodyPr/>
          <a:lstStyle/>
          <a:p>
            <a:fld id="{01F2A70B-78F2-4DCF-B53B-C990D2FAFB8A}" type="slidenum">
              <a:rPr lang="en-IN" smtClean="0"/>
              <a:t>7</a:t>
            </a:fld>
            <a:endParaRPr lang="en-IN"/>
          </a:p>
        </p:txBody>
      </p:sp>
    </p:spTree>
    <p:extLst>
      <p:ext uri="{BB962C8B-B14F-4D97-AF65-F5344CB8AC3E}">
        <p14:creationId xmlns:p14="http://schemas.microsoft.com/office/powerpoint/2010/main" val="27496358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F2A70B-78F2-4DCF-B53B-C990D2FAFB8A}" type="slidenum">
              <a:rPr lang="en-IN" smtClean="0"/>
              <a:t>129</a:t>
            </a:fld>
            <a:endParaRPr lang="en-IN"/>
          </a:p>
        </p:txBody>
      </p:sp>
    </p:spTree>
    <p:extLst>
      <p:ext uri="{BB962C8B-B14F-4D97-AF65-F5344CB8AC3E}">
        <p14:creationId xmlns:p14="http://schemas.microsoft.com/office/powerpoint/2010/main" val="35978043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F2A70B-78F2-4DCF-B53B-C990D2FAFB8A}" type="slidenum">
              <a:rPr lang="en-IN" smtClean="0"/>
              <a:t>130</a:t>
            </a:fld>
            <a:endParaRPr lang="en-IN"/>
          </a:p>
        </p:txBody>
      </p:sp>
    </p:spTree>
    <p:extLst>
      <p:ext uri="{BB962C8B-B14F-4D97-AF65-F5344CB8AC3E}">
        <p14:creationId xmlns:p14="http://schemas.microsoft.com/office/powerpoint/2010/main" val="1025692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F2A70B-78F2-4DCF-B53B-C990D2FAFB8A}" type="slidenum">
              <a:rPr lang="en-IN" smtClean="0"/>
              <a:t>131</a:t>
            </a:fld>
            <a:endParaRPr lang="en-IN"/>
          </a:p>
        </p:txBody>
      </p:sp>
    </p:spTree>
    <p:extLst>
      <p:ext uri="{BB962C8B-B14F-4D97-AF65-F5344CB8AC3E}">
        <p14:creationId xmlns:p14="http://schemas.microsoft.com/office/powerpoint/2010/main" val="18853151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All program behaviours as universal set….two sets as specified behaviours(S) and other set P of programmed behaviours..</a:t>
            </a:r>
            <a:r>
              <a:rPr lang="en-IN" sz="1200" b="0" i="0" u="none" strike="noStrike" kern="1200" baseline="0" dirty="0">
                <a:solidFill>
                  <a:schemeClr val="tx1"/>
                </a:solidFill>
                <a:latin typeface="+mn-lt"/>
                <a:ea typeface="+mn-ea"/>
                <a:cs typeface="+mn-cs"/>
              </a:rPr>
              <a:t> What if certain specified </a:t>
            </a:r>
            <a:r>
              <a:rPr lang="en-IN" sz="1200" b="0" i="0" u="none" strike="noStrike" kern="1200" baseline="0" dirty="0" err="1">
                <a:solidFill>
                  <a:schemeClr val="tx1"/>
                </a:solidFill>
                <a:latin typeface="+mn-lt"/>
                <a:ea typeface="+mn-ea"/>
                <a:cs typeface="+mn-cs"/>
              </a:rPr>
              <a:t>behaviors</a:t>
            </a:r>
            <a:r>
              <a:rPr lang="en-IN" sz="1200" b="0" i="0" u="none" strike="noStrike" kern="1200" baseline="0" dirty="0">
                <a:solidFill>
                  <a:schemeClr val="tx1"/>
                </a:solidFill>
                <a:latin typeface="+mn-lt"/>
                <a:ea typeface="+mn-ea"/>
                <a:cs typeface="+mn-cs"/>
              </a:rPr>
              <a:t> have not been</a:t>
            </a:r>
          </a:p>
          <a:p>
            <a:r>
              <a:rPr lang="en-IN" sz="1200" b="0" i="0" u="none" strike="noStrike" kern="1200" baseline="0" dirty="0">
                <a:solidFill>
                  <a:schemeClr val="tx1"/>
                </a:solidFill>
                <a:latin typeface="+mn-lt"/>
                <a:ea typeface="+mn-ea"/>
                <a:cs typeface="+mn-cs"/>
              </a:rPr>
              <a:t>programmed?</a:t>
            </a:r>
            <a:endParaRPr lang="en-IN" dirty="0"/>
          </a:p>
        </p:txBody>
      </p:sp>
      <p:sp>
        <p:nvSpPr>
          <p:cNvPr id="4" name="Slide Number Placeholder 3"/>
          <p:cNvSpPr>
            <a:spLocks noGrp="1"/>
          </p:cNvSpPr>
          <p:nvPr>
            <p:ph type="sldNum" sz="quarter" idx="5"/>
          </p:nvPr>
        </p:nvSpPr>
        <p:spPr/>
        <p:txBody>
          <a:bodyPr/>
          <a:lstStyle/>
          <a:p>
            <a:fld id="{01F2A70B-78F2-4DCF-B53B-C990D2FAFB8A}" type="slidenum">
              <a:rPr lang="en-IN" smtClean="0"/>
              <a:t>132</a:t>
            </a:fld>
            <a:endParaRPr lang="en-IN"/>
          </a:p>
        </p:txBody>
      </p:sp>
    </p:spTree>
    <p:extLst>
      <p:ext uri="{BB962C8B-B14F-4D97-AF65-F5344CB8AC3E}">
        <p14:creationId xmlns:p14="http://schemas.microsoft.com/office/powerpoint/2010/main" val="161238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All program behaviours as universal set….two sets as specified behaviours(S) and other set P of programmed behaviours..</a:t>
            </a:r>
            <a:r>
              <a:rPr lang="en-IN" sz="1200" b="0" i="0" u="none" strike="noStrike" kern="1200" baseline="0" dirty="0">
                <a:solidFill>
                  <a:schemeClr val="tx1"/>
                </a:solidFill>
                <a:latin typeface="+mn-lt"/>
                <a:ea typeface="+mn-ea"/>
                <a:cs typeface="+mn-cs"/>
              </a:rPr>
              <a:t> What if certain specified </a:t>
            </a:r>
            <a:r>
              <a:rPr lang="en-IN" sz="1200" b="0" i="0" u="none" strike="noStrike" kern="1200" baseline="0" dirty="0" err="1">
                <a:solidFill>
                  <a:schemeClr val="tx1"/>
                </a:solidFill>
                <a:latin typeface="+mn-lt"/>
                <a:ea typeface="+mn-ea"/>
                <a:cs typeface="+mn-cs"/>
              </a:rPr>
              <a:t>behaviors</a:t>
            </a:r>
            <a:r>
              <a:rPr lang="en-IN" sz="1200" b="0" i="0" u="none" strike="noStrike" kern="1200" baseline="0" dirty="0">
                <a:solidFill>
                  <a:schemeClr val="tx1"/>
                </a:solidFill>
                <a:latin typeface="+mn-lt"/>
                <a:ea typeface="+mn-ea"/>
                <a:cs typeface="+mn-cs"/>
              </a:rPr>
              <a:t> have not been</a:t>
            </a:r>
          </a:p>
          <a:p>
            <a:r>
              <a:rPr lang="en-IN" sz="1200" b="0" i="0" u="none" strike="noStrike" kern="1200" baseline="0" dirty="0">
                <a:solidFill>
                  <a:schemeClr val="tx1"/>
                </a:solidFill>
                <a:latin typeface="+mn-lt"/>
                <a:ea typeface="+mn-ea"/>
                <a:cs typeface="+mn-cs"/>
              </a:rPr>
              <a:t>programmed?</a:t>
            </a:r>
            <a:endParaRPr lang="en-IN" dirty="0"/>
          </a:p>
        </p:txBody>
      </p:sp>
      <p:sp>
        <p:nvSpPr>
          <p:cNvPr id="4" name="Slide Number Placeholder 3"/>
          <p:cNvSpPr>
            <a:spLocks noGrp="1"/>
          </p:cNvSpPr>
          <p:nvPr>
            <p:ph type="sldNum" sz="quarter" idx="5"/>
          </p:nvPr>
        </p:nvSpPr>
        <p:spPr/>
        <p:txBody>
          <a:bodyPr/>
          <a:lstStyle/>
          <a:p>
            <a:fld id="{01F2A70B-78F2-4DCF-B53B-C990D2FAFB8A}" type="slidenum">
              <a:rPr lang="en-IN" smtClean="0"/>
              <a:t>133</a:t>
            </a:fld>
            <a:endParaRPr lang="en-IN"/>
          </a:p>
        </p:txBody>
      </p:sp>
    </p:spTree>
    <p:extLst>
      <p:ext uri="{BB962C8B-B14F-4D97-AF65-F5344CB8AC3E}">
        <p14:creationId xmlns:p14="http://schemas.microsoft.com/office/powerpoint/2010/main" val="939970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All program behaviours as universal set….two sets as specified behaviours(S) and other set P of programmed behaviours..</a:t>
            </a:r>
            <a:r>
              <a:rPr lang="en-IN" sz="1200" b="0" i="0" u="none" strike="noStrike" kern="1200" baseline="0" dirty="0">
                <a:solidFill>
                  <a:schemeClr val="tx1"/>
                </a:solidFill>
                <a:latin typeface="+mn-lt"/>
                <a:ea typeface="+mn-ea"/>
                <a:cs typeface="+mn-cs"/>
              </a:rPr>
              <a:t> What if certain specified </a:t>
            </a:r>
            <a:r>
              <a:rPr lang="en-IN" sz="1200" b="0" i="0" u="none" strike="noStrike" kern="1200" baseline="0" dirty="0" err="1">
                <a:solidFill>
                  <a:schemeClr val="tx1"/>
                </a:solidFill>
                <a:latin typeface="+mn-lt"/>
                <a:ea typeface="+mn-ea"/>
                <a:cs typeface="+mn-cs"/>
              </a:rPr>
              <a:t>behaviors</a:t>
            </a:r>
            <a:r>
              <a:rPr lang="en-IN" sz="1200" b="0" i="0" u="none" strike="noStrike" kern="1200" baseline="0" dirty="0">
                <a:solidFill>
                  <a:schemeClr val="tx1"/>
                </a:solidFill>
                <a:latin typeface="+mn-lt"/>
                <a:ea typeface="+mn-ea"/>
                <a:cs typeface="+mn-cs"/>
              </a:rPr>
              <a:t> have not been</a:t>
            </a:r>
          </a:p>
          <a:p>
            <a:r>
              <a:rPr lang="en-IN" sz="1200" b="0" i="0" u="none" strike="noStrike" kern="1200" baseline="0" dirty="0">
                <a:solidFill>
                  <a:schemeClr val="tx1"/>
                </a:solidFill>
                <a:latin typeface="+mn-lt"/>
                <a:ea typeface="+mn-ea"/>
                <a:cs typeface="+mn-cs"/>
              </a:rPr>
              <a:t>programmed?</a:t>
            </a:r>
            <a:endParaRPr lang="en-IN" dirty="0"/>
          </a:p>
        </p:txBody>
      </p:sp>
      <p:sp>
        <p:nvSpPr>
          <p:cNvPr id="4" name="Slide Number Placeholder 3"/>
          <p:cNvSpPr>
            <a:spLocks noGrp="1"/>
          </p:cNvSpPr>
          <p:nvPr>
            <p:ph type="sldNum" sz="quarter" idx="5"/>
          </p:nvPr>
        </p:nvSpPr>
        <p:spPr/>
        <p:txBody>
          <a:bodyPr/>
          <a:lstStyle/>
          <a:p>
            <a:fld id="{01F2A70B-78F2-4DCF-B53B-C990D2FAFB8A}" type="slidenum">
              <a:rPr lang="en-IN" smtClean="0"/>
              <a:t>134</a:t>
            </a:fld>
            <a:endParaRPr lang="en-IN"/>
          </a:p>
        </p:txBody>
      </p:sp>
    </p:spTree>
    <p:extLst>
      <p:ext uri="{BB962C8B-B14F-4D97-AF65-F5344CB8AC3E}">
        <p14:creationId xmlns:p14="http://schemas.microsoft.com/office/powerpoint/2010/main" val="37802062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All program behaviours as universal set….two sets as specified behaviours(S) and other set P of programmed behaviours..</a:t>
            </a:r>
            <a:r>
              <a:rPr lang="en-IN" sz="1200" b="0" i="0" u="none" strike="noStrike" kern="1200" baseline="0" dirty="0">
                <a:solidFill>
                  <a:schemeClr val="tx1"/>
                </a:solidFill>
                <a:latin typeface="+mn-lt"/>
                <a:ea typeface="+mn-ea"/>
                <a:cs typeface="+mn-cs"/>
              </a:rPr>
              <a:t> What if certain specified </a:t>
            </a:r>
            <a:r>
              <a:rPr lang="en-IN" sz="1200" b="0" i="0" u="none" strike="noStrike" kern="1200" baseline="0" dirty="0" err="1">
                <a:solidFill>
                  <a:schemeClr val="tx1"/>
                </a:solidFill>
                <a:latin typeface="+mn-lt"/>
                <a:ea typeface="+mn-ea"/>
                <a:cs typeface="+mn-cs"/>
              </a:rPr>
              <a:t>behaviors</a:t>
            </a:r>
            <a:r>
              <a:rPr lang="en-IN" sz="1200" b="0" i="0" u="none" strike="noStrike" kern="1200" baseline="0" dirty="0">
                <a:solidFill>
                  <a:schemeClr val="tx1"/>
                </a:solidFill>
                <a:latin typeface="+mn-lt"/>
                <a:ea typeface="+mn-ea"/>
                <a:cs typeface="+mn-cs"/>
              </a:rPr>
              <a:t> have not been</a:t>
            </a:r>
          </a:p>
          <a:p>
            <a:r>
              <a:rPr lang="en-IN" sz="1200" b="0" i="0" u="none" strike="noStrike" kern="1200" baseline="0" dirty="0">
                <a:solidFill>
                  <a:schemeClr val="tx1"/>
                </a:solidFill>
                <a:latin typeface="+mn-lt"/>
                <a:ea typeface="+mn-ea"/>
                <a:cs typeface="+mn-cs"/>
              </a:rPr>
              <a:t>programmed?</a:t>
            </a:r>
            <a:endParaRPr lang="en-IN" dirty="0"/>
          </a:p>
        </p:txBody>
      </p:sp>
      <p:sp>
        <p:nvSpPr>
          <p:cNvPr id="4" name="Slide Number Placeholder 3"/>
          <p:cNvSpPr>
            <a:spLocks noGrp="1"/>
          </p:cNvSpPr>
          <p:nvPr>
            <p:ph type="sldNum" sz="quarter" idx="5"/>
          </p:nvPr>
        </p:nvSpPr>
        <p:spPr/>
        <p:txBody>
          <a:bodyPr/>
          <a:lstStyle/>
          <a:p>
            <a:fld id="{01F2A70B-78F2-4DCF-B53B-C990D2FAFB8A}" type="slidenum">
              <a:rPr lang="en-IN" smtClean="0"/>
              <a:t>135</a:t>
            </a:fld>
            <a:endParaRPr lang="en-IN"/>
          </a:p>
        </p:txBody>
      </p:sp>
    </p:spTree>
    <p:extLst>
      <p:ext uri="{BB962C8B-B14F-4D97-AF65-F5344CB8AC3E}">
        <p14:creationId xmlns:p14="http://schemas.microsoft.com/office/powerpoint/2010/main" val="27279580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F2A70B-78F2-4DCF-B53B-C990D2FAFB8A}" type="slidenum">
              <a:rPr lang="en-IN" smtClean="0"/>
              <a:t>136</a:t>
            </a:fld>
            <a:endParaRPr lang="en-IN"/>
          </a:p>
        </p:txBody>
      </p:sp>
    </p:spTree>
    <p:extLst>
      <p:ext uri="{BB962C8B-B14F-4D97-AF65-F5344CB8AC3E}">
        <p14:creationId xmlns:p14="http://schemas.microsoft.com/office/powerpoint/2010/main" val="9142039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F2A70B-78F2-4DCF-B53B-C990D2FAFB8A}" type="slidenum">
              <a:rPr lang="en-IN" smtClean="0"/>
              <a:t>137</a:t>
            </a:fld>
            <a:endParaRPr lang="en-IN"/>
          </a:p>
        </p:txBody>
      </p:sp>
    </p:spTree>
    <p:extLst>
      <p:ext uri="{BB962C8B-B14F-4D97-AF65-F5344CB8AC3E}">
        <p14:creationId xmlns:p14="http://schemas.microsoft.com/office/powerpoint/2010/main" val="4142700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F2A70B-78F2-4DCF-B53B-C990D2FAFB8A}" type="slidenum">
              <a:rPr lang="en-IN" smtClean="0"/>
              <a:t>138</a:t>
            </a:fld>
            <a:endParaRPr lang="en-IN"/>
          </a:p>
        </p:txBody>
      </p:sp>
    </p:spTree>
    <p:extLst>
      <p:ext uri="{BB962C8B-B14F-4D97-AF65-F5344CB8AC3E}">
        <p14:creationId xmlns:p14="http://schemas.microsoft.com/office/powerpoint/2010/main" val="40187636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F2A70B-78F2-4DCF-B53B-C990D2FAFB8A}" type="slidenum">
              <a:rPr lang="en-IN" smtClean="0"/>
              <a:t>61</a:t>
            </a:fld>
            <a:endParaRPr lang="en-IN"/>
          </a:p>
        </p:txBody>
      </p:sp>
    </p:spTree>
    <p:extLst>
      <p:ext uri="{BB962C8B-B14F-4D97-AF65-F5344CB8AC3E}">
        <p14:creationId xmlns:p14="http://schemas.microsoft.com/office/powerpoint/2010/main" val="23429456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F2A70B-78F2-4DCF-B53B-C990D2FAFB8A}" type="slidenum">
              <a:rPr lang="en-IN" smtClean="0"/>
              <a:t>139</a:t>
            </a:fld>
            <a:endParaRPr lang="en-IN"/>
          </a:p>
        </p:txBody>
      </p:sp>
    </p:spTree>
    <p:extLst>
      <p:ext uri="{BB962C8B-B14F-4D97-AF65-F5344CB8AC3E}">
        <p14:creationId xmlns:p14="http://schemas.microsoft.com/office/powerpoint/2010/main" val="25530539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F2A70B-78F2-4DCF-B53B-C990D2FAFB8A}" type="slidenum">
              <a:rPr lang="en-IN" smtClean="0"/>
              <a:t>140</a:t>
            </a:fld>
            <a:endParaRPr lang="en-IN"/>
          </a:p>
        </p:txBody>
      </p:sp>
    </p:spTree>
    <p:extLst>
      <p:ext uri="{BB962C8B-B14F-4D97-AF65-F5344CB8AC3E}">
        <p14:creationId xmlns:p14="http://schemas.microsoft.com/office/powerpoint/2010/main" val="36458893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F2A70B-78F2-4DCF-B53B-C990D2FAFB8A}" type="slidenum">
              <a:rPr lang="en-IN" smtClean="0"/>
              <a:t>150</a:t>
            </a:fld>
            <a:endParaRPr lang="en-IN"/>
          </a:p>
        </p:txBody>
      </p:sp>
    </p:spTree>
    <p:extLst>
      <p:ext uri="{BB962C8B-B14F-4D97-AF65-F5344CB8AC3E}">
        <p14:creationId xmlns:p14="http://schemas.microsoft.com/office/powerpoint/2010/main" val="38215707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F2A70B-78F2-4DCF-B53B-C990D2FAFB8A}" type="slidenum">
              <a:rPr lang="en-IN" smtClean="0"/>
              <a:t>151</a:t>
            </a:fld>
            <a:endParaRPr lang="en-IN"/>
          </a:p>
        </p:txBody>
      </p:sp>
    </p:spTree>
    <p:extLst>
      <p:ext uri="{BB962C8B-B14F-4D97-AF65-F5344CB8AC3E}">
        <p14:creationId xmlns:p14="http://schemas.microsoft.com/office/powerpoint/2010/main" val="12481419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F2A70B-78F2-4DCF-B53B-C990D2FAFB8A}" type="slidenum">
              <a:rPr lang="en-IN" smtClean="0"/>
              <a:t>152</a:t>
            </a:fld>
            <a:endParaRPr lang="en-IN"/>
          </a:p>
        </p:txBody>
      </p:sp>
    </p:spTree>
    <p:extLst>
      <p:ext uri="{BB962C8B-B14F-4D97-AF65-F5344CB8AC3E}">
        <p14:creationId xmlns:p14="http://schemas.microsoft.com/office/powerpoint/2010/main" val="28907942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F2A70B-78F2-4DCF-B53B-C990D2FAFB8A}" type="slidenum">
              <a:rPr lang="en-IN" smtClean="0"/>
              <a:t>153</a:t>
            </a:fld>
            <a:endParaRPr lang="en-IN"/>
          </a:p>
        </p:txBody>
      </p:sp>
    </p:spTree>
    <p:extLst>
      <p:ext uri="{BB962C8B-B14F-4D97-AF65-F5344CB8AC3E}">
        <p14:creationId xmlns:p14="http://schemas.microsoft.com/office/powerpoint/2010/main" val="27811726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F2A70B-78F2-4DCF-B53B-C990D2FAFB8A}" type="slidenum">
              <a:rPr lang="en-IN" smtClean="0"/>
              <a:t>156</a:t>
            </a:fld>
            <a:endParaRPr lang="en-IN"/>
          </a:p>
        </p:txBody>
      </p:sp>
    </p:spTree>
    <p:extLst>
      <p:ext uri="{BB962C8B-B14F-4D97-AF65-F5344CB8AC3E}">
        <p14:creationId xmlns:p14="http://schemas.microsoft.com/office/powerpoint/2010/main" val="39218960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F2A70B-78F2-4DCF-B53B-C990D2FAFB8A}" type="slidenum">
              <a:rPr lang="en-IN" smtClean="0"/>
              <a:t>157</a:t>
            </a:fld>
            <a:endParaRPr lang="en-IN"/>
          </a:p>
        </p:txBody>
      </p:sp>
    </p:spTree>
    <p:extLst>
      <p:ext uri="{BB962C8B-B14F-4D97-AF65-F5344CB8AC3E}">
        <p14:creationId xmlns:p14="http://schemas.microsoft.com/office/powerpoint/2010/main" val="37738126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F2A70B-78F2-4DCF-B53B-C990D2FAFB8A}" type="slidenum">
              <a:rPr lang="en-IN" smtClean="0"/>
              <a:t>158</a:t>
            </a:fld>
            <a:endParaRPr lang="en-IN"/>
          </a:p>
        </p:txBody>
      </p:sp>
    </p:spTree>
    <p:extLst>
      <p:ext uri="{BB962C8B-B14F-4D97-AF65-F5344CB8AC3E}">
        <p14:creationId xmlns:p14="http://schemas.microsoft.com/office/powerpoint/2010/main" val="13699756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F2A70B-78F2-4DCF-B53B-C990D2FAFB8A}" type="slidenum">
              <a:rPr lang="en-IN" smtClean="0"/>
              <a:t>159</a:t>
            </a:fld>
            <a:endParaRPr lang="en-IN"/>
          </a:p>
        </p:txBody>
      </p:sp>
    </p:spTree>
    <p:extLst>
      <p:ext uri="{BB962C8B-B14F-4D97-AF65-F5344CB8AC3E}">
        <p14:creationId xmlns:p14="http://schemas.microsoft.com/office/powerpoint/2010/main" val="992006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F2A70B-78F2-4DCF-B53B-C990D2FAFB8A}" type="slidenum">
              <a:rPr lang="en-IN" smtClean="0"/>
              <a:t>69</a:t>
            </a:fld>
            <a:endParaRPr lang="en-IN"/>
          </a:p>
        </p:txBody>
      </p:sp>
    </p:spTree>
    <p:extLst>
      <p:ext uri="{BB962C8B-B14F-4D97-AF65-F5344CB8AC3E}">
        <p14:creationId xmlns:p14="http://schemas.microsoft.com/office/powerpoint/2010/main" val="473446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F2A70B-78F2-4DCF-B53B-C990D2FAFB8A}" type="slidenum">
              <a:rPr lang="en-IN" smtClean="0"/>
              <a:t>160</a:t>
            </a:fld>
            <a:endParaRPr lang="en-IN"/>
          </a:p>
        </p:txBody>
      </p:sp>
    </p:spTree>
    <p:extLst>
      <p:ext uri="{BB962C8B-B14F-4D97-AF65-F5344CB8AC3E}">
        <p14:creationId xmlns:p14="http://schemas.microsoft.com/office/powerpoint/2010/main" val="21441590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F2A70B-78F2-4DCF-B53B-C990D2FAFB8A}" type="slidenum">
              <a:rPr lang="en-IN" smtClean="0"/>
              <a:t>161</a:t>
            </a:fld>
            <a:endParaRPr lang="en-IN"/>
          </a:p>
        </p:txBody>
      </p:sp>
    </p:spTree>
    <p:extLst>
      <p:ext uri="{BB962C8B-B14F-4D97-AF65-F5344CB8AC3E}">
        <p14:creationId xmlns:p14="http://schemas.microsoft.com/office/powerpoint/2010/main" val="32913468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F2A70B-78F2-4DCF-B53B-C990D2FAFB8A}" type="slidenum">
              <a:rPr lang="en-IN" smtClean="0"/>
              <a:t>162</a:t>
            </a:fld>
            <a:endParaRPr lang="en-IN"/>
          </a:p>
        </p:txBody>
      </p:sp>
    </p:spTree>
    <p:extLst>
      <p:ext uri="{BB962C8B-B14F-4D97-AF65-F5344CB8AC3E}">
        <p14:creationId xmlns:p14="http://schemas.microsoft.com/office/powerpoint/2010/main" val="41355707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F2A70B-78F2-4DCF-B53B-C990D2FAFB8A}" type="slidenum">
              <a:rPr lang="en-IN" smtClean="0"/>
              <a:t>163</a:t>
            </a:fld>
            <a:endParaRPr lang="en-IN"/>
          </a:p>
        </p:txBody>
      </p:sp>
    </p:spTree>
    <p:extLst>
      <p:ext uri="{BB962C8B-B14F-4D97-AF65-F5344CB8AC3E}">
        <p14:creationId xmlns:p14="http://schemas.microsoft.com/office/powerpoint/2010/main" val="40076739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F2A70B-78F2-4DCF-B53B-C990D2FAFB8A}" type="slidenum">
              <a:rPr lang="en-IN" smtClean="0"/>
              <a:t>164</a:t>
            </a:fld>
            <a:endParaRPr lang="en-IN"/>
          </a:p>
        </p:txBody>
      </p:sp>
    </p:spTree>
    <p:extLst>
      <p:ext uri="{BB962C8B-B14F-4D97-AF65-F5344CB8AC3E}">
        <p14:creationId xmlns:p14="http://schemas.microsoft.com/office/powerpoint/2010/main" val="13269478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F2A70B-78F2-4DCF-B53B-C990D2FAFB8A}" type="slidenum">
              <a:rPr lang="en-IN" smtClean="0"/>
              <a:t>165</a:t>
            </a:fld>
            <a:endParaRPr lang="en-IN"/>
          </a:p>
        </p:txBody>
      </p:sp>
    </p:spTree>
    <p:extLst>
      <p:ext uri="{BB962C8B-B14F-4D97-AF65-F5344CB8AC3E}">
        <p14:creationId xmlns:p14="http://schemas.microsoft.com/office/powerpoint/2010/main" val="40438069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F2A70B-78F2-4DCF-B53B-C990D2FAFB8A}" type="slidenum">
              <a:rPr lang="en-IN" smtClean="0"/>
              <a:t>166</a:t>
            </a:fld>
            <a:endParaRPr lang="en-IN"/>
          </a:p>
        </p:txBody>
      </p:sp>
    </p:spTree>
    <p:extLst>
      <p:ext uri="{BB962C8B-B14F-4D97-AF65-F5344CB8AC3E}">
        <p14:creationId xmlns:p14="http://schemas.microsoft.com/office/powerpoint/2010/main" val="20994426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F2A70B-78F2-4DCF-B53B-C990D2FAFB8A}" type="slidenum">
              <a:rPr lang="en-IN" smtClean="0"/>
              <a:t>167</a:t>
            </a:fld>
            <a:endParaRPr lang="en-IN"/>
          </a:p>
        </p:txBody>
      </p:sp>
    </p:spTree>
    <p:extLst>
      <p:ext uri="{BB962C8B-B14F-4D97-AF65-F5344CB8AC3E}">
        <p14:creationId xmlns:p14="http://schemas.microsoft.com/office/powerpoint/2010/main" val="3559686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F2A70B-78F2-4DCF-B53B-C990D2FAFB8A}" type="slidenum">
              <a:rPr lang="en-IN" smtClean="0"/>
              <a:t>168</a:t>
            </a:fld>
            <a:endParaRPr lang="en-IN"/>
          </a:p>
        </p:txBody>
      </p:sp>
    </p:spTree>
    <p:extLst>
      <p:ext uri="{BB962C8B-B14F-4D97-AF65-F5344CB8AC3E}">
        <p14:creationId xmlns:p14="http://schemas.microsoft.com/office/powerpoint/2010/main" val="21523384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F2A70B-78F2-4DCF-B53B-C990D2FAFB8A}" type="slidenum">
              <a:rPr lang="en-IN" smtClean="0"/>
              <a:t>169</a:t>
            </a:fld>
            <a:endParaRPr lang="en-IN"/>
          </a:p>
        </p:txBody>
      </p:sp>
    </p:spTree>
    <p:extLst>
      <p:ext uri="{BB962C8B-B14F-4D97-AF65-F5344CB8AC3E}">
        <p14:creationId xmlns:p14="http://schemas.microsoft.com/office/powerpoint/2010/main" val="2647891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F2A70B-78F2-4DCF-B53B-C990D2FAFB8A}" type="slidenum">
              <a:rPr lang="en-IN" smtClean="0"/>
              <a:t>70</a:t>
            </a:fld>
            <a:endParaRPr lang="en-IN"/>
          </a:p>
        </p:txBody>
      </p:sp>
    </p:spTree>
    <p:extLst>
      <p:ext uri="{BB962C8B-B14F-4D97-AF65-F5344CB8AC3E}">
        <p14:creationId xmlns:p14="http://schemas.microsoft.com/office/powerpoint/2010/main" val="27925881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F2A70B-78F2-4DCF-B53B-C990D2FAFB8A}" type="slidenum">
              <a:rPr lang="en-IN" smtClean="0"/>
              <a:t>170</a:t>
            </a:fld>
            <a:endParaRPr lang="en-IN"/>
          </a:p>
        </p:txBody>
      </p:sp>
    </p:spTree>
    <p:extLst>
      <p:ext uri="{BB962C8B-B14F-4D97-AF65-F5344CB8AC3E}">
        <p14:creationId xmlns:p14="http://schemas.microsoft.com/office/powerpoint/2010/main" val="17824052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F2A70B-78F2-4DCF-B53B-C990D2FAFB8A}" type="slidenum">
              <a:rPr lang="en-IN" smtClean="0"/>
              <a:t>171</a:t>
            </a:fld>
            <a:endParaRPr lang="en-IN"/>
          </a:p>
        </p:txBody>
      </p:sp>
    </p:spTree>
    <p:extLst>
      <p:ext uri="{BB962C8B-B14F-4D97-AF65-F5344CB8AC3E}">
        <p14:creationId xmlns:p14="http://schemas.microsoft.com/office/powerpoint/2010/main" val="35107132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F2A70B-78F2-4DCF-B53B-C990D2FAFB8A}" type="slidenum">
              <a:rPr lang="en-IN" smtClean="0"/>
              <a:t>172</a:t>
            </a:fld>
            <a:endParaRPr lang="en-IN"/>
          </a:p>
        </p:txBody>
      </p:sp>
    </p:spTree>
    <p:extLst>
      <p:ext uri="{BB962C8B-B14F-4D97-AF65-F5344CB8AC3E}">
        <p14:creationId xmlns:p14="http://schemas.microsoft.com/office/powerpoint/2010/main" val="3124674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F2A70B-78F2-4DCF-B53B-C990D2FAFB8A}" type="slidenum">
              <a:rPr lang="en-IN" smtClean="0"/>
              <a:t>173</a:t>
            </a:fld>
            <a:endParaRPr lang="en-IN"/>
          </a:p>
        </p:txBody>
      </p:sp>
    </p:spTree>
    <p:extLst>
      <p:ext uri="{BB962C8B-B14F-4D97-AF65-F5344CB8AC3E}">
        <p14:creationId xmlns:p14="http://schemas.microsoft.com/office/powerpoint/2010/main" val="31462850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F2A70B-78F2-4DCF-B53B-C990D2FAFB8A}" type="slidenum">
              <a:rPr lang="en-IN" smtClean="0"/>
              <a:t>174</a:t>
            </a:fld>
            <a:endParaRPr lang="en-IN"/>
          </a:p>
        </p:txBody>
      </p:sp>
    </p:spTree>
    <p:extLst>
      <p:ext uri="{BB962C8B-B14F-4D97-AF65-F5344CB8AC3E}">
        <p14:creationId xmlns:p14="http://schemas.microsoft.com/office/powerpoint/2010/main" val="29971666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F2A70B-78F2-4DCF-B53B-C990D2FAFB8A}" type="slidenum">
              <a:rPr lang="en-IN" smtClean="0"/>
              <a:t>175</a:t>
            </a:fld>
            <a:endParaRPr lang="en-IN"/>
          </a:p>
        </p:txBody>
      </p:sp>
    </p:spTree>
    <p:extLst>
      <p:ext uri="{BB962C8B-B14F-4D97-AF65-F5344CB8AC3E}">
        <p14:creationId xmlns:p14="http://schemas.microsoft.com/office/powerpoint/2010/main" val="9278093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F2A70B-78F2-4DCF-B53B-C990D2FAFB8A}" type="slidenum">
              <a:rPr lang="en-IN" smtClean="0"/>
              <a:t>176</a:t>
            </a:fld>
            <a:endParaRPr lang="en-IN"/>
          </a:p>
        </p:txBody>
      </p:sp>
    </p:spTree>
    <p:extLst>
      <p:ext uri="{BB962C8B-B14F-4D97-AF65-F5344CB8AC3E}">
        <p14:creationId xmlns:p14="http://schemas.microsoft.com/office/powerpoint/2010/main" val="42400720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F2A70B-78F2-4DCF-B53B-C990D2FAFB8A}" type="slidenum">
              <a:rPr lang="en-IN" smtClean="0"/>
              <a:t>177</a:t>
            </a:fld>
            <a:endParaRPr lang="en-IN"/>
          </a:p>
        </p:txBody>
      </p:sp>
    </p:spTree>
    <p:extLst>
      <p:ext uri="{BB962C8B-B14F-4D97-AF65-F5344CB8AC3E}">
        <p14:creationId xmlns:p14="http://schemas.microsoft.com/office/powerpoint/2010/main" val="11107991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F2A70B-78F2-4DCF-B53B-C990D2FAFB8A}" type="slidenum">
              <a:rPr lang="en-IN" smtClean="0"/>
              <a:t>178</a:t>
            </a:fld>
            <a:endParaRPr lang="en-IN"/>
          </a:p>
        </p:txBody>
      </p:sp>
    </p:spTree>
    <p:extLst>
      <p:ext uri="{BB962C8B-B14F-4D97-AF65-F5344CB8AC3E}">
        <p14:creationId xmlns:p14="http://schemas.microsoft.com/office/powerpoint/2010/main" val="35808294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F2A70B-78F2-4DCF-B53B-C990D2FAFB8A}" type="slidenum">
              <a:rPr lang="en-IN" smtClean="0"/>
              <a:t>179</a:t>
            </a:fld>
            <a:endParaRPr lang="en-IN"/>
          </a:p>
        </p:txBody>
      </p:sp>
    </p:spTree>
    <p:extLst>
      <p:ext uri="{BB962C8B-B14F-4D97-AF65-F5344CB8AC3E}">
        <p14:creationId xmlns:p14="http://schemas.microsoft.com/office/powerpoint/2010/main" val="387691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F2A70B-78F2-4DCF-B53B-C990D2FAFB8A}" type="slidenum">
              <a:rPr lang="en-IN" smtClean="0"/>
              <a:t>99</a:t>
            </a:fld>
            <a:endParaRPr lang="en-IN"/>
          </a:p>
        </p:txBody>
      </p:sp>
    </p:spTree>
    <p:extLst>
      <p:ext uri="{BB962C8B-B14F-4D97-AF65-F5344CB8AC3E}">
        <p14:creationId xmlns:p14="http://schemas.microsoft.com/office/powerpoint/2010/main" val="37426014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F2A70B-78F2-4DCF-B53B-C990D2FAFB8A}" type="slidenum">
              <a:rPr lang="en-IN" smtClean="0"/>
              <a:t>180</a:t>
            </a:fld>
            <a:endParaRPr lang="en-IN"/>
          </a:p>
        </p:txBody>
      </p:sp>
    </p:spTree>
    <p:extLst>
      <p:ext uri="{BB962C8B-B14F-4D97-AF65-F5344CB8AC3E}">
        <p14:creationId xmlns:p14="http://schemas.microsoft.com/office/powerpoint/2010/main" val="39357043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F2A70B-78F2-4DCF-B53B-C990D2FAFB8A}" type="slidenum">
              <a:rPr lang="en-IN" smtClean="0"/>
              <a:t>181</a:t>
            </a:fld>
            <a:endParaRPr lang="en-IN"/>
          </a:p>
        </p:txBody>
      </p:sp>
    </p:spTree>
    <p:extLst>
      <p:ext uri="{BB962C8B-B14F-4D97-AF65-F5344CB8AC3E}">
        <p14:creationId xmlns:p14="http://schemas.microsoft.com/office/powerpoint/2010/main" val="19977183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F2A70B-78F2-4DCF-B53B-C990D2FAFB8A}" type="slidenum">
              <a:rPr lang="en-IN" smtClean="0"/>
              <a:t>182</a:t>
            </a:fld>
            <a:endParaRPr lang="en-IN"/>
          </a:p>
        </p:txBody>
      </p:sp>
    </p:spTree>
    <p:extLst>
      <p:ext uri="{BB962C8B-B14F-4D97-AF65-F5344CB8AC3E}">
        <p14:creationId xmlns:p14="http://schemas.microsoft.com/office/powerpoint/2010/main" val="28910039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F2A70B-78F2-4DCF-B53B-C990D2FAFB8A}" type="slidenum">
              <a:rPr lang="en-IN" smtClean="0"/>
              <a:t>183</a:t>
            </a:fld>
            <a:endParaRPr lang="en-IN"/>
          </a:p>
        </p:txBody>
      </p:sp>
    </p:spTree>
    <p:extLst>
      <p:ext uri="{BB962C8B-B14F-4D97-AF65-F5344CB8AC3E}">
        <p14:creationId xmlns:p14="http://schemas.microsoft.com/office/powerpoint/2010/main" val="39025070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F2A70B-78F2-4DCF-B53B-C990D2FAFB8A}" type="slidenum">
              <a:rPr lang="en-IN" smtClean="0"/>
              <a:t>184</a:t>
            </a:fld>
            <a:endParaRPr lang="en-IN"/>
          </a:p>
        </p:txBody>
      </p:sp>
    </p:spTree>
    <p:extLst>
      <p:ext uri="{BB962C8B-B14F-4D97-AF65-F5344CB8AC3E}">
        <p14:creationId xmlns:p14="http://schemas.microsoft.com/office/powerpoint/2010/main" val="29450224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F2A70B-78F2-4DCF-B53B-C990D2FAFB8A}" type="slidenum">
              <a:rPr lang="en-IN" smtClean="0"/>
              <a:t>185</a:t>
            </a:fld>
            <a:endParaRPr lang="en-IN"/>
          </a:p>
        </p:txBody>
      </p:sp>
    </p:spTree>
    <p:extLst>
      <p:ext uri="{BB962C8B-B14F-4D97-AF65-F5344CB8AC3E}">
        <p14:creationId xmlns:p14="http://schemas.microsoft.com/office/powerpoint/2010/main" val="28283447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F2A70B-78F2-4DCF-B53B-C990D2FAFB8A}" type="slidenum">
              <a:rPr lang="en-IN" smtClean="0"/>
              <a:t>186</a:t>
            </a:fld>
            <a:endParaRPr lang="en-IN"/>
          </a:p>
        </p:txBody>
      </p:sp>
    </p:spTree>
    <p:extLst>
      <p:ext uri="{BB962C8B-B14F-4D97-AF65-F5344CB8AC3E}">
        <p14:creationId xmlns:p14="http://schemas.microsoft.com/office/powerpoint/2010/main" val="13856820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F2A70B-78F2-4DCF-B53B-C990D2FAFB8A}" type="slidenum">
              <a:rPr lang="en-IN" smtClean="0"/>
              <a:t>187</a:t>
            </a:fld>
            <a:endParaRPr lang="en-IN"/>
          </a:p>
        </p:txBody>
      </p:sp>
    </p:spTree>
    <p:extLst>
      <p:ext uri="{BB962C8B-B14F-4D97-AF65-F5344CB8AC3E}">
        <p14:creationId xmlns:p14="http://schemas.microsoft.com/office/powerpoint/2010/main" val="26761772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F2A70B-78F2-4DCF-B53B-C990D2FAFB8A}" type="slidenum">
              <a:rPr lang="en-IN" smtClean="0"/>
              <a:t>188</a:t>
            </a:fld>
            <a:endParaRPr lang="en-IN"/>
          </a:p>
        </p:txBody>
      </p:sp>
    </p:spTree>
    <p:extLst>
      <p:ext uri="{BB962C8B-B14F-4D97-AF65-F5344CB8AC3E}">
        <p14:creationId xmlns:p14="http://schemas.microsoft.com/office/powerpoint/2010/main" val="34297269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F2A70B-78F2-4DCF-B53B-C990D2FAFB8A}" type="slidenum">
              <a:rPr lang="en-IN" smtClean="0"/>
              <a:t>189</a:t>
            </a:fld>
            <a:endParaRPr lang="en-IN"/>
          </a:p>
        </p:txBody>
      </p:sp>
    </p:spTree>
    <p:extLst>
      <p:ext uri="{BB962C8B-B14F-4D97-AF65-F5344CB8AC3E}">
        <p14:creationId xmlns:p14="http://schemas.microsoft.com/office/powerpoint/2010/main" val="379172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t>Reliability</a:t>
            </a:r>
            <a:r>
              <a:rPr lang="en-IN" dirty="0" err="1">
                <a:sym typeface="Wingdings" panose="05000000000000000000" pitchFamily="2" charset="2"/>
              </a:rPr>
              <a:t>exposed</a:t>
            </a:r>
            <a:r>
              <a:rPr lang="en-IN" dirty="0">
                <a:sym typeface="Wingdings" panose="05000000000000000000" pitchFamily="2" charset="2"/>
              </a:rPr>
              <a:t> to unfavourable conditions, checking the stability of software…</a:t>
            </a:r>
            <a:r>
              <a:rPr lang="en-IN" sz="1200" b="0" i="0" kern="1200" dirty="0">
                <a:solidFill>
                  <a:schemeClr val="tx1"/>
                </a:solidFill>
                <a:effectLst/>
                <a:latin typeface="+mn-lt"/>
                <a:ea typeface="+mn-ea"/>
                <a:cs typeface="+mn-cs"/>
              </a:rPr>
              <a:t>minimal downtime, good data integrity, and no errors that directly affect users.</a:t>
            </a:r>
          </a:p>
          <a:p>
            <a:r>
              <a:rPr lang="en-IN" sz="1200" b="1" i="0" kern="1200" dirty="0">
                <a:solidFill>
                  <a:schemeClr val="tx1"/>
                </a:solidFill>
                <a:effectLst/>
                <a:latin typeface="+mn-lt"/>
                <a:ea typeface="+mn-ea"/>
                <a:cs typeface="+mn-cs"/>
              </a:rPr>
              <a:t>Performance efficiency</a:t>
            </a:r>
            <a:r>
              <a:rPr lang="en-IN" sz="1200" b="0" i="0" kern="1200" dirty="0">
                <a:solidFill>
                  <a:schemeClr val="tx1"/>
                </a:solidFill>
                <a:effectLst/>
                <a:latin typeface="+mn-lt"/>
                <a:ea typeface="+mn-ea"/>
                <a:cs typeface="+mn-cs"/>
              </a:rPr>
              <a:t> refers to an application’s use of resources and how that affects its scalability, customer satisfaction, and response times. Software architecture, source code design, and individual architectural components all contribute to performance efficiency.</a:t>
            </a:r>
          </a:p>
          <a:p>
            <a:r>
              <a:rPr lang="en-IN" sz="1200" b="1" i="0" kern="1200" dirty="0">
                <a:solidFill>
                  <a:schemeClr val="tx1"/>
                </a:solidFill>
                <a:effectLst/>
                <a:latin typeface="+mn-lt"/>
                <a:ea typeface="+mn-ea"/>
                <a:cs typeface="+mn-cs"/>
              </a:rPr>
              <a:t>Security</a:t>
            </a:r>
            <a:r>
              <a:rPr lang="en-IN" sz="1200" b="0" i="0" kern="1200" dirty="0">
                <a:solidFill>
                  <a:schemeClr val="tx1"/>
                </a:solidFill>
                <a:effectLst/>
                <a:latin typeface="+mn-lt"/>
                <a:ea typeface="+mn-ea"/>
                <a:cs typeface="+mn-cs"/>
              </a:rPr>
              <a:t> assesses how well an application protects information against the risk of software breaches. The quantity and severity of vulnerabilities found in a software system are indicators of its security level. Poor coding and architectural weaknesses often lead to software vulnerabilities.</a:t>
            </a:r>
          </a:p>
          <a:p>
            <a:r>
              <a:rPr lang="en-IN" sz="1200" b="1" i="0" kern="1200" dirty="0">
                <a:solidFill>
                  <a:schemeClr val="tx1"/>
                </a:solidFill>
                <a:effectLst/>
                <a:latin typeface="+mn-lt"/>
                <a:ea typeface="+mn-ea"/>
                <a:cs typeface="+mn-cs"/>
              </a:rPr>
              <a:t>Maintainability</a:t>
            </a:r>
            <a:r>
              <a:rPr lang="en-IN" sz="1200" b="0" i="0" kern="1200" dirty="0">
                <a:solidFill>
                  <a:schemeClr val="tx1"/>
                </a:solidFill>
                <a:effectLst/>
                <a:latin typeface="+mn-lt"/>
                <a:ea typeface="+mn-ea"/>
                <a:cs typeface="+mn-cs"/>
              </a:rPr>
              <a:t> is the ease with which you can modify software, adapt it for other purposes, or transfer it from one development team to another. Compliance with software architectural rules and use of consistent coding across the application combine to make software maintainable.</a:t>
            </a:r>
            <a:endParaRPr lang="en-IN" dirty="0">
              <a:sym typeface="Wingdings" panose="05000000000000000000" pitchFamily="2" charset="2"/>
            </a:endParaRPr>
          </a:p>
          <a:p>
            <a:endParaRPr lang="en-IN" dirty="0"/>
          </a:p>
        </p:txBody>
      </p:sp>
      <p:sp>
        <p:nvSpPr>
          <p:cNvPr id="4" name="Slide Number Placeholder 3"/>
          <p:cNvSpPr>
            <a:spLocks noGrp="1"/>
          </p:cNvSpPr>
          <p:nvPr>
            <p:ph type="sldNum" sz="quarter" idx="5"/>
          </p:nvPr>
        </p:nvSpPr>
        <p:spPr/>
        <p:txBody>
          <a:bodyPr/>
          <a:lstStyle/>
          <a:p>
            <a:fld id="{01F2A70B-78F2-4DCF-B53B-C990D2FAFB8A}" type="slidenum">
              <a:rPr lang="en-IN" smtClean="0"/>
              <a:t>107</a:t>
            </a:fld>
            <a:endParaRPr lang="en-IN"/>
          </a:p>
        </p:txBody>
      </p:sp>
    </p:spTree>
    <p:extLst>
      <p:ext uri="{BB962C8B-B14F-4D97-AF65-F5344CB8AC3E}">
        <p14:creationId xmlns:p14="http://schemas.microsoft.com/office/powerpoint/2010/main" val="1749567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F2A70B-78F2-4DCF-B53B-C990D2FAFB8A}" type="slidenum">
              <a:rPr lang="en-IN" smtClean="0"/>
              <a:t>108</a:t>
            </a:fld>
            <a:endParaRPr lang="en-IN"/>
          </a:p>
        </p:txBody>
      </p:sp>
    </p:spTree>
    <p:extLst>
      <p:ext uri="{BB962C8B-B14F-4D97-AF65-F5344CB8AC3E}">
        <p14:creationId xmlns:p14="http://schemas.microsoft.com/office/powerpoint/2010/main" val="4079678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F2A70B-78F2-4DCF-B53B-C990D2FAFB8A}" type="slidenum">
              <a:rPr lang="en-IN" smtClean="0"/>
              <a:t>116</a:t>
            </a:fld>
            <a:endParaRPr lang="en-IN"/>
          </a:p>
        </p:txBody>
      </p:sp>
    </p:spTree>
    <p:extLst>
      <p:ext uri="{BB962C8B-B14F-4D97-AF65-F5344CB8AC3E}">
        <p14:creationId xmlns:p14="http://schemas.microsoft.com/office/powerpoint/2010/main" val="458208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01F2A70B-78F2-4DCF-B53B-C990D2FAFB8A}" type="slidenum">
              <a:rPr lang="en-IN" smtClean="0"/>
              <a:t>120</a:t>
            </a:fld>
            <a:endParaRPr lang="en-IN"/>
          </a:p>
        </p:txBody>
      </p:sp>
    </p:spTree>
    <p:extLst>
      <p:ext uri="{BB962C8B-B14F-4D97-AF65-F5344CB8AC3E}">
        <p14:creationId xmlns:p14="http://schemas.microsoft.com/office/powerpoint/2010/main" val="1154169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905000"/>
            <a:ext cx="9144000" cy="2667000"/>
          </a:xfrm>
        </p:spPr>
        <p:txBody>
          <a:bodyPr>
            <a:noAutofit/>
          </a:bodyPr>
          <a:lstStyle>
            <a:lvl1pPr>
              <a:defRPr sz="5400"/>
            </a:lvl1pPr>
          </a:lstStyle>
          <a:p>
            <a:r>
              <a:rPr lang="en-US"/>
              <a:t>Click to edit Master title style</a:t>
            </a:r>
            <a:endParaRPr/>
          </a:p>
        </p:txBody>
      </p:sp>
      <p:grpSp>
        <p:nvGrpSpPr>
          <p:cNvPr id="256" name="line" descr="Line graphic"/>
          <p:cNvGrpSpPr/>
          <p:nvPr/>
        </p:nvGrpSpPr>
        <p:grpSpPr bwMode="invGray">
          <a:xfrm>
            <a:off x="1584896" y="4724400"/>
            <a:ext cx="8631936" cy="64008"/>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Subtitle 2"/>
          <p:cNvSpPr>
            <a:spLocks noGrp="1"/>
          </p:cNvSpPr>
          <p:nvPr>
            <p:ph type="subTitle" idx="1"/>
          </p:nvPr>
        </p:nvSpPr>
        <p:spPr>
          <a:xfrm>
            <a:off x="1522413" y="5105400"/>
            <a:ext cx="9143999" cy="1066800"/>
          </a:xfrm>
        </p:spPr>
        <p:txBody>
          <a:bodyPr/>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67435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7" name="line" descr="Line graphic"/>
          <p:cNvGrpSpPr/>
          <p:nvPr/>
        </p:nvGrpSpPr>
        <p:grpSpPr bwMode="invGray">
          <a:xfrm>
            <a:off x="1522413" y="1514475"/>
            <a:ext cx="10569575" cy="64008"/>
            <a:chOff x="1522413" y="1514475"/>
            <a:chExt cx="10569575" cy="64008"/>
          </a:xfrm>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8/2/2019</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1267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1612" y="274639"/>
            <a:ext cx="1371600" cy="5901747"/>
          </a:xfrm>
        </p:spPr>
        <p:txBody>
          <a:bodyPr vert="eaVert"/>
          <a:lstStyle/>
          <a:p>
            <a:r>
              <a:rPr lang="en-US"/>
              <a:t>Click to edit Master title style</a:t>
            </a:r>
            <a:endParaRPr/>
          </a:p>
        </p:txBody>
      </p:sp>
      <p:grpSp>
        <p:nvGrpSpPr>
          <p:cNvPr id="7" name="line" descr="Line graphic"/>
          <p:cNvGrpSpPr/>
          <p:nvPr/>
        </p:nvGrpSpPr>
        <p:grpSpPr bwMode="invGray">
          <a:xfrm rot="5400000">
            <a:off x="6864412" y="3472598"/>
            <a:ext cx="6492240" cy="64008"/>
            <a:chOff x="1522413" y="1514475"/>
            <a:chExt cx="10569575" cy="64008"/>
          </a:xfrm>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hasCustomPrompt="1"/>
          </p:nvPr>
        </p:nvSpPr>
        <p:spPr>
          <a:xfrm>
            <a:off x="608012" y="277813"/>
            <a:ext cx="9144001" cy="5898573"/>
          </a:xfrm>
        </p:spPr>
        <p:txBody>
          <a:bodyPr vert="eaVert"/>
          <a:lstStyle>
            <a:lvl5pPr>
              <a:defRPr/>
            </a:lvl5pPr>
            <a:lvl6pPr marL="1261872" indent="0">
              <a:buNone/>
              <a:defRPr/>
            </a:lvl6pPr>
            <a:lvl7pPr>
              <a:defRPr/>
            </a:lvl7pPr>
            <a:lvl8pPr>
              <a:defRPr baseline="0"/>
            </a:lvl8pPr>
            <a:lvl9pPr>
              <a:defRPr baseline="0"/>
            </a:lvl9p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endParaRPr lang="en-US" dirty="0"/>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8/2/2019</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21179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grpSp>
        <p:nvGrpSpPr>
          <p:cNvPr id="167" name="line" descr="Line graphic"/>
          <p:cNvGrpSpPr/>
          <p:nvPr/>
        </p:nvGrpSpPr>
        <p:grpSpPr bwMode="invGray">
          <a:xfrm>
            <a:off x="1522413" y="1514475"/>
            <a:ext cx="10569575" cy="64008"/>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9AFE8FB1-0A7A-443E-AAF7-31D4FA1AA312}" type="datetimeFigureOut">
              <a:rPr lang="en-US"/>
              <a:t>8/2/2019</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dirty="0"/>
          </a:p>
        </p:txBody>
      </p:sp>
    </p:spTree>
    <p:extLst>
      <p:ext uri="{BB962C8B-B14F-4D97-AF65-F5344CB8AC3E}">
        <p14:creationId xmlns:p14="http://schemas.microsoft.com/office/powerpoint/2010/main" val="261447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3" y="1905000"/>
            <a:ext cx="9144000" cy="2667000"/>
          </a:xfrm>
        </p:spPr>
        <p:txBody>
          <a:bodyPr anchor="b">
            <a:noAutofit/>
          </a:bodyPr>
          <a:lstStyle>
            <a:lvl1pPr algn="l">
              <a:defRPr sz="4400" b="0" cap="none" baseline="0"/>
            </a:lvl1pPr>
          </a:lstStyle>
          <a:p>
            <a:r>
              <a:rPr lang="en-US"/>
              <a:t>Click to edit Master title style</a:t>
            </a:r>
            <a:endParaRPr/>
          </a:p>
        </p:txBody>
      </p:sp>
      <p:grpSp>
        <p:nvGrpSpPr>
          <p:cNvPr id="255" name="line" descr="Line graphic"/>
          <p:cNvGrpSpPr/>
          <p:nvPr/>
        </p:nvGrpSpPr>
        <p:grpSpPr bwMode="invGray">
          <a:xfrm>
            <a:off x="1584896" y="4724400"/>
            <a:ext cx="8631936" cy="64008"/>
            <a:chOff x="-4110038" y="2703513"/>
            <a:chExt cx="17394239" cy="160336"/>
          </a:xfrm>
          <a:solidFill>
            <a:schemeClr val="accent1"/>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Text Placeholder 2"/>
          <p:cNvSpPr>
            <a:spLocks noGrp="1"/>
          </p:cNvSpPr>
          <p:nvPr>
            <p:ph type="body" idx="1"/>
          </p:nvPr>
        </p:nvSpPr>
        <p:spPr>
          <a:xfrm>
            <a:off x="1522413" y="5102525"/>
            <a:ext cx="9143999" cy="1069675"/>
          </a:xfrm>
        </p:spPr>
        <p:txBody>
          <a:bodyPr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8/2/2019</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05879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grpSp>
        <p:nvGrpSpPr>
          <p:cNvPr id="158" name="line" descr="Line graphic"/>
          <p:cNvGrpSpPr/>
          <p:nvPr/>
        </p:nvGrpSpPr>
        <p:grpSpPr bwMode="invGray">
          <a:xfrm>
            <a:off x="1522413" y="1514475"/>
            <a:ext cx="10569575" cy="64008"/>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sz="half" idx="1"/>
          </p:nvPr>
        </p:nvSpPr>
        <p:spPr>
          <a:xfrm>
            <a:off x="1522413" y="1905000"/>
            <a:ext cx="4419599"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5" y="1905000"/>
            <a:ext cx="4419598"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8/2/2019</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68329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lvl1pPr>
              <a:defRPr/>
            </a:lvl1pPr>
          </a:lstStyle>
          <a:p>
            <a:r>
              <a:rPr lang="en-US"/>
              <a:t>Click to edit Master title style</a:t>
            </a:r>
            <a:endParaRPr/>
          </a:p>
        </p:txBody>
      </p:sp>
      <p:grpSp>
        <p:nvGrpSpPr>
          <p:cNvPr id="160" name="line" descr="Line graphic"/>
          <p:cNvGrpSpPr/>
          <p:nvPr/>
        </p:nvGrpSpPr>
        <p:grpSpPr bwMode="invGray">
          <a:xfrm>
            <a:off x="1522413" y="1514475"/>
            <a:ext cx="10569575" cy="64008"/>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Text Placeholder 2"/>
          <p:cNvSpPr>
            <a:spLocks noGrp="1"/>
          </p:cNvSpPr>
          <p:nvPr>
            <p:ph type="body" idx="1"/>
          </p:nvPr>
        </p:nvSpPr>
        <p:spPr>
          <a:xfrm>
            <a:off x="1522413"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22413" y="2819399"/>
            <a:ext cx="441655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0"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49860" y="2819399"/>
            <a:ext cx="441655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9AFE8FB1-0A7A-443E-AAF7-31D4FA1AA312}" type="datetimeFigureOut">
              <a:rPr lang="en-US"/>
              <a:t>8/2/2019</a:t>
            </a:fld>
            <a:endParaRPr/>
          </a:p>
        </p:txBody>
      </p:sp>
      <p:sp>
        <p:nvSpPr>
          <p:cNvPr id="9" name="Slide Number Placeholder 8"/>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18249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156" name="line" descr="Line graphic"/>
          <p:cNvGrpSpPr/>
          <p:nvPr/>
        </p:nvGrpSpPr>
        <p:grpSpPr bwMode="invGray">
          <a:xfrm>
            <a:off x="1522413" y="1514475"/>
            <a:ext cx="10569575" cy="64008"/>
            <a:chOff x="1522413" y="1514475"/>
            <a:chExt cx="10569575" cy="64008"/>
          </a:xfrm>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9AFE8FB1-0A7A-443E-AAF7-31D4FA1AA312}" type="datetimeFigureOut">
              <a:rPr lang="en-US"/>
              <a:t>8/2/2019</a:t>
            </a:fld>
            <a:endParaRPr/>
          </a:p>
        </p:txBody>
      </p:sp>
      <p:sp>
        <p:nvSpPr>
          <p:cNvPr id="5" name="Slide Number Placeholder 4"/>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53156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9AFE8FB1-0A7A-443E-AAF7-31D4FA1AA312}" type="datetimeFigureOut">
              <a:rPr lang="en-US"/>
              <a:t>8/2/2019</a:t>
            </a:fld>
            <a:endParaRPr/>
          </a:p>
        </p:txBody>
      </p:sp>
      <p:sp>
        <p:nvSpPr>
          <p:cNvPr id="4" name="Slide Number Placeholder 3"/>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40596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4" name="Text Placeholder 3"/>
          <p:cNvSpPr>
            <a:spLocks noGrp="1"/>
          </p:cNvSpPr>
          <p:nvPr>
            <p:ph type="body" sz="half" idx="2"/>
          </p:nvPr>
        </p:nvSpPr>
        <p:spPr>
          <a:xfrm>
            <a:off x="1522413" y="3429000"/>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Content Placeholder 2"/>
          <p:cNvSpPr>
            <a:spLocks noGrp="1"/>
          </p:cNvSpPr>
          <p:nvPr>
            <p:ph idx="1"/>
          </p:nvPr>
        </p:nvSpPr>
        <p:spPr>
          <a:xfrm>
            <a:off x="4710022" y="1905000"/>
            <a:ext cx="5669280"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grpSp>
        <p:nvGrpSpPr>
          <p:cNvPr id="615" name="frame" descr="Box graphic"/>
          <p:cNvGrpSpPr/>
          <p:nvPr/>
        </p:nvGrpSpPr>
        <p:grpSpPr bwMode="invGray">
          <a:xfrm>
            <a:off x="4417839" y="1630821"/>
            <a:ext cx="6291028" cy="4575885"/>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8/2/2019</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96211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745838" y="1884311"/>
            <a:ext cx="5669280"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grpSp>
        <p:nvGrpSpPr>
          <p:cNvPr id="614" name="frame" descr="Box graphic"/>
          <p:cNvGrpSpPr/>
          <p:nvPr/>
        </p:nvGrpSpPr>
        <p:grpSpPr bwMode="invGray">
          <a:xfrm flipH="1">
            <a:off x="1447500" y="1630821"/>
            <a:ext cx="6291028" cy="4575885"/>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4" name="Text Placeholder 3"/>
          <p:cNvSpPr>
            <a:spLocks noGrp="1"/>
          </p:cNvSpPr>
          <p:nvPr>
            <p:ph type="body" sz="half" idx="2"/>
          </p:nvPr>
        </p:nvSpPr>
        <p:spPr>
          <a:xfrm>
            <a:off x="7905959" y="3411748"/>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8/2/2019</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361769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9AFE8FB1-0A7A-443E-AAF7-31D4FA1AA312}" type="datetimeFigureOut">
              <a:rPr lang="en-US" smtClean="0"/>
              <a:pPr/>
              <a:t>8/2/2019</a:t>
            </a:fld>
            <a:endParaRPr lang="en-US" dirty="0"/>
          </a:p>
        </p:txBody>
      </p:sp>
      <p:sp>
        <p:nvSpPr>
          <p:cNvPr id="6" name="Slide Number Placeholder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25BA54BD-C84D-46CE-8B72-31BFB26ABA43}" type="slidenum">
              <a:rPr lang="en-US" smtClean="0"/>
              <a:pPr/>
              <a:t>‹#›</a:t>
            </a:fld>
            <a:endParaRPr lang="en-US"/>
          </a:p>
        </p:txBody>
      </p:sp>
    </p:spTree>
    <p:extLst>
      <p:ext uri="{BB962C8B-B14F-4D97-AF65-F5344CB8AC3E}">
        <p14:creationId xmlns:p14="http://schemas.microsoft.com/office/powerpoint/2010/main" val="5356364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18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18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8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drive.google.com/drive/folders/1q66tfYeNLw1JV8x2k4fKYGfC56hL6Gdx" TargetMode="Externa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905000"/>
            <a:ext cx="9144000" cy="2667000"/>
          </a:xfrm>
        </p:spPr>
        <p:txBody>
          <a:bodyPr/>
          <a:lstStyle/>
          <a:p>
            <a:pPr algn="ctr"/>
            <a:r>
              <a:rPr lang="en-US" sz="3600" b="1" dirty="0"/>
              <a:t>MODULE:I</a:t>
            </a:r>
            <a:br>
              <a:rPr lang="en-US" sz="3600" b="1" dirty="0"/>
            </a:br>
            <a:r>
              <a:rPr lang="en-US" sz="3600" b="1" dirty="0"/>
              <a:t>Basics of Software Testing</a:t>
            </a:r>
          </a:p>
        </p:txBody>
      </p:sp>
      <p:sp>
        <p:nvSpPr>
          <p:cNvPr id="3" name="Subtitle 2"/>
          <p:cNvSpPr>
            <a:spLocks noGrp="1"/>
          </p:cNvSpPr>
          <p:nvPr>
            <p:ph type="subTitle" idx="1"/>
          </p:nvPr>
        </p:nvSpPr>
        <p:spPr/>
        <p:txBody>
          <a:bodyPr>
            <a:normAutofit lnSpcReduction="10000"/>
          </a:bodyPr>
          <a:lstStyle/>
          <a:p>
            <a:r>
              <a:rPr lang="en-US" dirty="0"/>
              <a:t>No. Of Lecture Hours: 10 Hours </a:t>
            </a:r>
          </a:p>
          <a:p>
            <a:r>
              <a:rPr lang="en-US" dirty="0"/>
              <a:t>Course Start Date: 22.07.19</a:t>
            </a:r>
          </a:p>
          <a:p>
            <a:r>
              <a:rPr lang="en-US" dirty="0"/>
              <a:t>No.Of Assignment:01</a:t>
            </a:r>
          </a:p>
        </p:txBody>
      </p:sp>
    </p:spTree>
    <p:extLst>
      <p:ext uri="{BB962C8B-B14F-4D97-AF65-F5344CB8AC3E}">
        <p14:creationId xmlns:p14="http://schemas.microsoft.com/office/powerpoint/2010/main" val="1920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AFFAC-6CB4-47E2-8B81-91880A3D524E}"/>
              </a:ext>
            </a:extLst>
          </p:cNvPr>
          <p:cNvSpPr>
            <a:spLocks noGrp="1"/>
          </p:cNvSpPr>
          <p:nvPr>
            <p:ph type="title"/>
          </p:nvPr>
        </p:nvSpPr>
        <p:spPr/>
        <p:txBody>
          <a:bodyPr/>
          <a:lstStyle/>
          <a:p>
            <a:r>
              <a:rPr lang="en-IN" dirty="0"/>
              <a:t>Issues with Waterfall</a:t>
            </a:r>
          </a:p>
        </p:txBody>
      </p:sp>
      <p:sp>
        <p:nvSpPr>
          <p:cNvPr id="3" name="Content Placeholder 2">
            <a:extLst>
              <a:ext uri="{FF2B5EF4-FFF2-40B4-BE49-F238E27FC236}">
                <a16:creationId xmlns:a16="http://schemas.microsoft.com/office/drawing/2014/main" id="{B350BEF4-D0EB-4FCE-BACA-D08A8D819EA6}"/>
              </a:ext>
            </a:extLst>
          </p:cNvPr>
          <p:cNvSpPr>
            <a:spLocks noGrp="1"/>
          </p:cNvSpPr>
          <p:nvPr>
            <p:ph idx="1"/>
          </p:nvPr>
        </p:nvSpPr>
        <p:spPr/>
        <p:txBody>
          <a:bodyPr>
            <a:normAutofit lnSpcReduction="10000"/>
          </a:bodyPr>
          <a:lstStyle/>
          <a:p>
            <a:r>
              <a:rPr lang="en-IN" dirty="0"/>
              <a:t>Requirement Changes</a:t>
            </a:r>
          </a:p>
          <a:p>
            <a:r>
              <a:rPr lang="en-IN" dirty="0"/>
              <a:t>Lack of involvement of customer or business.</a:t>
            </a:r>
          </a:p>
          <a:p>
            <a:r>
              <a:rPr lang="en-IN" dirty="0"/>
              <a:t>Product gets obsolete most of the time.</a:t>
            </a:r>
          </a:p>
          <a:p>
            <a:r>
              <a:rPr lang="en-IN" dirty="0"/>
              <a:t>Accuracy of Estimations.</a:t>
            </a:r>
          </a:p>
          <a:p>
            <a:r>
              <a:rPr lang="en-IN" dirty="0"/>
              <a:t>Last minute of correction is very difficult.</a:t>
            </a:r>
          </a:p>
          <a:p>
            <a:r>
              <a:rPr lang="en-IN" dirty="0"/>
              <a:t>Not much time left for testing or fix the defect.</a:t>
            </a:r>
          </a:p>
          <a:p>
            <a:r>
              <a:rPr lang="en-IN" dirty="0"/>
              <a:t>Lot of Documentation.</a:t>
            </a:r>
          </a:p>
          <a:p>
            <a:r>
              <a:rPr lang="en-IN" dirty="0"/>
              <a:t>Schedule and cost overruns</a:t>
            </a:r>
          </a:p>
        </p:txBody>
      </p:sp>
    </p:spTree>
    <p:extLst>
      <p:ext uri="{BB962C8B-B14F-4D97-AF65-F5344CB8AC3E}">
        <p14:creationId xmlns:p14="http://schemas.microsoft.com/office/powerpoint/2010/main" val="2571290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BF8E6EB-0F88-411A-9699-6589BBFB0F1A}"/>
              </a:ext>
            </a:extLst>
          </p:cNvPr>
          <p:cNvSpPr/>
          <p:nvPr/>
        </p:nvSpPr>
        <p:spPr>
          <a:xfrm>
            <a:off x="1424166" y="2967335"/>
            <a:ext cx="9340507"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What do you mean by Quality?</a:t>
            </a:r>
          </a:p>
        </p:txBody>
      </p:sp>
    </p:spTree>
    <p:extLst>
      <p:ext uri="{BB962C8B-B14F-4D97-AF65-F5344CB8AC3E}">
        <p14:creationId xmlns:p14="http://schemas.microsoft.com/office/powerpoint/2010/main" val="3653028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BF8E6EB-0F88-411A-9699-6589BBFB0F1A}"/>
              </a:ext>
            </a:extLst>
          </p:cNvPr>
          <p:cNvSpPr/>
          <p:nvPr/>
        </p:nvSpPr>
        <p:spPr>
          <a:xfrm>
            <a:off x="174361" y="2276872"/>
            <a:ext cx="11840101" cy="175432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Quality measure whether the software </a:t>
            </a:r>
            <a:endParaRPr lang="en-US" sz="5400" b="1" dirty="0">
              <a:ln/>
              <a:solidFill>
                <a:schemeClr val="accent4"/>
              </a:solidFill>
            </a:endParaRPr>
          </a:p>
          <a:p>
            <a:pPr algn="ctr"/>
            <a:r>
              <a:rPr lang="en-US" sz="5400" b="1" cap="none" spc="0" dirty="0">
                <a:ln/>
                <a:solidFill>
                  <a:schemeClr val="accent4"/>
                </a:solidFill>
                <a:effectLst/>
              </a:rPr>
              <a:t>mee</a:t>
            </a:r>
            <a:r>
              <a:rPr lang="en-US" sz="5400" b="1" dirty="0">
                <a:ln/>
                <a:solidFill>
                  <a:schemeClr val="accent4"/>
                </a:solidFill>
              </a:rPr>
              <a:t>ts its requirements or not</a:t>
            </a:r>
            <a:endParaRPr lang="en-US" sz="5400" b="1" cap="none" spc="0" dirty="0">
              <a:ln/>
              <a:solidFill>
                <a:schemeClr val="accent4"/>
              </a:solidFill>
              <a:effectLst/>
            </a:endParaRPr>
          </a:p>
        </p:txBody>
      </p:sp>
    </p:spTree>
    <p:extLst>
      <p:ext uri="{BB962C8B-B14F-4D97-AF65-F5344CB8AC3E}">
        <p14:creationId xmlns:p14="http://schemas.microsoft.com/office/powerpoint/2010/main" val="1152317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BF8E6EB-0F88-411A-9699-6589BBFB0F1A}"/>
              </a:ext>
            </a:extLst>
          </p:cNvPr>
          <p:cNvSpPr/>
          <p:nvPr/>
        </p:nvSpPr>
        <p:spPr>
          <a:xfrm>
            <a:off x="864481" y="2967335"/>
            <a:ext cx="10459915" cy="1754326"/>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How do you check if </a:t>
            </a:r>
          </a:p>
          <a:p>
            <a:pPr algn="ctr"/>
            <a:r>
              <a:rPr lang="en-US" sz="5400" b="1" cap="none" spc="0" dirty="0">
                <a:ln/>
                <a:solidFill>
                  <a:schemeClr val="accent4"/>
                </a:solidFill>
                <a:effectLst/>
              </a:rPr>
              <a:t>it meets the requirements or not?</a:t>
            </a:r>
          </a:p>
        </p:txBody>
      </p:sp>
    </p:spTree>
    <p:extLst>
      <p:ext uri="{BB962C8B-B14F-4D97-AF65-F5344CB8AC3E}">
        <p14:creationId xmlns:p14="http://schemas.microsoft.com/office/powerpoint/2010/main" val="589470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A5B666-2F49-4227-A278-B3B870C6EE86}"/>
              </a:ext>
            </a:extLst>
          </p:cNvPr>
          <p:cNvSpPr>
            <a:spLocks noGrp="1"/>
          </p:cNvSpPr>
          <p:nvPr>
            <p:ph type="title"/>
          </p:nvPr>
        </p:nvSpPr>
        <p:spPr/>
        <p:txBody>
          <a:bodyPr/>
          <a:lstStyle/>
          <a:p>
            <a:r>
              <a:rPr lang="en-IN" dirty="0">
                <a:solidFill>
                  <a:schemeClr val="bg1"/>
                </a:solidFill>
              </a:rPr>
              <a:t>Types of Requirements</a:t>
            </a:r>
          </a:p>
        </p:txBody>
      </p:sp>
      <p:sp>
        <p:nvSpPr>
          <p:cNvPr id="4" name="Content Placeholder 3">
            <a:extLst>
              <a:ext uri="{FF2B5EF4-FFF2-40B4-BE49-F238E27FC236}">
                <a16:creationId xmlns:a16="http://schemas.microsoft.com/office/drawing/2014/main" id="{84DCD44B-6212-4DC7-902E-01D61D4BE2C6}"/>
              </a:ext>
            </a:extLst>
          </p:cNvPr>
          <p:cNvSpPr>
            <a:spLocks noGrp="1"/>
          </p:cNvSpPr>
          <p:nvPr>
            <p:ph sz="half" idx="1"/>
          </p:nvPr>
        </p:nvSpPr>
        <p:spPr/>
        <p:txBody>
          <a:bodyPr>
            <a:normAutofit lnSpcReduction="10000"/>
          </a:bodyPr>
          <a:lstStyle/>
          <a:p>
            <a:pPr marL="0" indent="0">
              <a:buNone/>
            </a:pPr>
            <a:r>
              <a:rPr lang="en-IN" b="1" u="sng" dirty="0">
                <a:solidFill>
                  <a:schemeClr val="bg1"/>
                </a:solidFill>
                <a:latin typeface="Bookman Old Style" panose="02050604050505020204" pitchFamily="18" charset="0"/>
              </a:rPr>
              <a:t>Functional requirements</a:t>
            </a:r>
            <a:r>
              <a:rPr lang="en-IN" u="sng" dirty="0">
                <a:solidFill>
                  <a:schemeClr val="bg1"/>
                </a:solidFill>
                <a:latin typeface="Bookman Old Style" panose="02050604050505020204" pitchFamily="18" charset="0"/>
              </a:rPr>
              <a:t> </a:t>
            </a:r>
          </a:p>
          <a:p>
            <a:pPr algn="just"/>
            <a:r>
              <a:rPr lang="en-IN" dirty="0">
                <a:solidFill>
                  <a:schemeClr val="bg1"/>
                </a:solidFill>
                <a:latin typeface="Bookman Old Style" panose="02050604050505020204" pitchFamily="18" charset="0"/>
              </a:rPr>
              <a:t>specify what the software should do. </a:t>
            </a:r>
          </a:p>
          <a:p>
            <a:pPr algn="just"/>
            <a:r>
              <a:rPr lang="en-IN" dirty="0">
                <a:solidFill>
                  <a:schemeClr val="bg1"/>
                </a:solidFill>
                <a:latin typeface="Bookman Old Style" panose="02050604050505020204" pitchFamily="18" charset="0"/>
              </a:rPr>
              <a:t>Functional requirements could be calculations, technical details, data manipulation and processing, or any other specific function that defines what an application is meant to accomplish.</a:t>
            </a:r>
          </a:p>
          <a:p>
            <a:endParaRPr lang="en-IN" dirty="0"/>
          </a:p>
        </p:txBody>
      </p:sp>
      <p:sp>
        <p:nvSpPr>
          <p:cNvPr id="5" name="Content Placeholder 4">
            <a:extLst>
              <a:ext uri="{FF2B5EF4-FFF2-40B4-BE49-F238E27FC236}">
                <a16:creationId xmlns:a16="http://schemas.microsoft.com/office/drawing/2014/main" id="{C5C5CEF9-316E-4C9B-918E-764173A8D454}"/>
              </a:ext>
            </a:extLst>
          </p:cNvPr>
          <p:cNvSpPr>
            <a:spLocks noGrp="1"/>
          </p:cNvSpPr>
          <p:nvPr>
            <p:ph sz="half" idx="2"/>
          </p:nvPr>
        </p:nvSpPr>
        <p:spPr/>
        <p:txBody>
          <a:bodyPr>
            <a:normAutofit lnSpcReduction="10000"/>
          </a:bodyPr>
          <a:lstStyle/>
          <a:p>
            <a:pPr marL="0" indent="0">
              <a:buNone/>
            </a:pPr>
            <a:r>
              <a:rPr lang="en-IN" b="1" u="sng" dirty="0">
                <a:solidFill>
                  <a:schemeClr val="bg1"/>
                </a:solidFill>
                <a:latin typeface="Bookman Old Style" panose="02050604050505020204" pitchFamily="18" charset="0"/>
              </a:rPr>
              <a:t>Non-functional requirements</a:t>
            </a:r>
            <a:r>
              <a:rPr lang="en-IN" u="sng" dirty="0">
                <a:solidFill>
                  <a:schemeClr val="bg1"/>
                </a:solidFill>
                <a:latin typeface="Bookman Old Style" panose="02050604050505020204" pitchFamily="18" charset="0"/>
              </a:rPr>
              <a:t> </a:t>
            </a:r>
          </a:p>
          <a:p>
            <a:r>
              <a:rPr lang="en-IN" dirty="0">
                <a:solidFill>
                  <a:schemeClr val="bg1"/>
                </a:solidFill>
                <a:latin typeface="Bookman Old Style" panose="02050604050505020204" pitchFamily="18" charset="0"/>
              </a:rPr>
              <a:t>specify how the system should work. </a:t>
            </a:r>
          </a:p>
          <a:p>
            <a:r>
              <a:rPr lang="en-IN" dirty="0">
                <a:solidFill>
                  <a:schemeClr val="bg1"/>
                </a:solidFill>
                <a:latin typeface="Bookman Old Style" panose="02050604050505020204" pitchFamily="18" charset="0"/>
              </a:rPr>
              <a:t>Also known as “quality attributes” non-functional requirements include things like disaster recovery, portability, privacy, security, supportability, and usability.</a:t>
            </a:r>
          </a:p>
          <a:p>
            <a:endParaRPr lang="en-IN" dirty="0"/>
          </a:p>
        </p:txBody>
      </p:sp>
    </p:spTree>
    <p:extLst>
      <p:ext uri="{BB962C8B-B14F-4D97-AF65-F5344CB8AC3E}">
        <p14:creationId xmlns:p14="http://schemas.microsoft.com/office/powerpoint/2010/main" val="3178859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BF28A-AE47-4331-AB72-75FEC84DDB41}"/>
              </a:ext>
            </a:extLst>
          </p:cNvPr>
          <p:cNvSpPr>
            <a:spLocks noGrp="1"/>
          </p:cNvSpPr>
          <p:nvPr>
            <p:ph type="title"/>
          </p:nvPr>
        </p:nvSpPr>
        <p:spPr/>
        <p:txBody>
          <a:bodyPr/>
          <a:lstStyle/>
          <a:p>
            <a:r>
              <a:rPr lang="en-IN" dirty="0">
                <a:solidFill>
                  <a:schemeClr val="bg1"/>
                </a:solidFill>
              </a:rPr>
              <a:t>Software</a:t>
            </a:r>
            <a:r>
              <a:rPr lang="en-IN" dirty="0"/>
              <a:t> </a:t>
            </a:r>
            <a:r>
              <a:rPr lang="en-IN" dirty="0">
                <a:solidFill>
                  <a:schemeClr val="bg1"/>
                </a:solidFill>
              </a:rPr>
              <a:t>Quality</a:t>
            </a:r>
          </a:p>
        </p:txBody>
      </p:sp>
      <p:pic>
        <p:nvPicPr>
          <p:cNvPr id="6" name="Content Placeholder 5">
            <a:extLst>
              <a:ext uri="{FF2B5EF4-FFF2-40B4-BE49-F238E27FC236}">
                <a16:creationId xmlns:a16="http://schemas.microsoft.com/office/drawing/2014/main" id="{286E61BC-E108-42FF-8EFA-22E8BA7158C5}"/>
              </a:ext>
            </a:extLst>
          </p:cNvPr>
          <p:cNvPicPr>
            <a:picLocks noGrp="1" noChangeAspect="1"/>
          </p:cNvPicPr>
          <p:nvPr>
            <p:ph idx="1"/>
          </p:nvPr>
        </p:nvPicPr>
        <p:blipFill>
          <a:blip r:embed="rId2"/>
          <a:stretch>
            <a:fillRect/>
          </a:stretch>
        </p:blipFill>
        <p:spPr>
          <a:xfrm>
            <a:off x="1169990" y="2048822"/>
            <a:ext cx="10722348" cy="4332506"/>
          </a:xfrm>
          <a:prstGeom prst="rect">
            <a:avLst/>
          </a:prstGeom>
        </p:spPr>
      </p:pic>
    </p:spTree>
    <p:extLst>
      <p:ext uri="{BB962C8B-B14F-4D97-AF65-F5344CB8AC3E}">
        <p14:creationId xmlns:p14="http://schemas.microsoft.com/office/powerpoint/2010/main" val="3659159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BF28A-AE47-4331-AB72-75FEC84DDB41}"/>
              </a:ext>
            </a:extLst>
          </p:cNvPr>
          <p:cNvSpPr>
            <a:spLocks noGrp="1"/>
          </p:cNvSpPr>
          <p:nvPr>
            <p:ph type="title"/>
          </p:nvPr>
        </p:nvSpPr>
        <p:spPr>
          <a:xfrm>
            <a:off x="368279" y="476672"/>
            <a:ext cx="9143998" cy="1020762"/>
          </a:xfrm>
        </p:spPr>
        <p:txBody>
          <a:bodyPr/>
          <a:lstStyle/>
          <a:p>
            <a:r>
              <a:rPr lang="en-IN" dirty="0">
                <a:solidFill>
                  <a:schemeClr val="bg1"/>
                </a:solidFill>
              </a:rPr>
              <a:t>Software Quality-Completeness</a:t>
            </a:r>
          </a:p>
        </p:txBody>
      </p:sp>
      <p:pic>
        <p:nvPicPr>
          <p:cNvPr id="5" name="Content Placeholder 4">
            <a:extLst>
              <a:ext uri="{FF2B5EF4-FFF2-40B4-BE49-F238E27FC236}">
                <a16:creationId xmlns:a16="http://schemas.microsoft.com/office/drawing/2014/main" id="{EF899DED-1982-4C20-9F79-709279A6AED0}"/>
              </a:ext>
            </a:extLst>
          </p:cNvPr>
          <p:cNvPicPr>
            <a:picLocks noGrp="1" noChangeAspect="1"/>
          </p:cNvPicPr>
          <p:nvPr>
            <p:ph idx="1"/>
          </p:nvPr>
        </p:nvPicPr>
        <p:blipFill>
          <a:blip r:embed="rId2"/>
          <a:stretch>
            <a:fillRect/>
          </a:stretch>
        </p:blipFill>
        <p:spPr>
          <a:xfrm>
            <a:off x="333772" y="2028825"/>
            <a:ext cx="11233248" cy="4019550"/>
          </a:xfrm>
          <a:prstGeom prst="rect">
            <a:avLst/>
          </a:prstGeom>
        </p:spPr>
      </p:pic>
    </p:spTree>
    <p:extLst>
      <p:ext uri="{BB962C8B-B14F-4D97-AF65-F5344CB8AC3E}">
        <p14:creationId xmlns:p14="http://schemas.microsoft.com/office/powerpoint/2010/main" val="2447203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BF28A-AE47-4331-AB72-75FEC84DDB41}"/>
              </a:ext>
            </a:extLst>
          </p:cNvPr>
          <p:cNvSpPr>
            <a:spLocks noGrp="1"/>
          </p:cNvSpPr>
          <p:nvPr>
            <p:ph type="title"/>
          </p:nvPr>
        </p:nvSpPr>
        <p:spPr>
          <a:xfrm>
            <a:off x="368279" y="476672"/>
            <a:ext cx="9143998" cy="1020762"/>
          </a:xfrm>
        </p:spPr>
        <p:txBody>
          <a:bodyPr/>
          <a:lstStyle/>
          <a:p>
            <a:r>
              <a:rPr lang="en-IN" dirty="0">
                <a:solidFill>
                  <a:schemeClr val="bg1"/>
                </a:solidFill>
              </a:rPr>
              <a:t>Software Quality-Usability</a:t>
            </a:r>
          </a:p>
        </p:txBody>
      </p:sp>
      <p:pic>
        <p:nvPicPr>
          <p:cNvPr id="6" name="Picture 5">
            <a:extLst>
              <a:ext uri="{FF2B5EF4-FFF2-40B4-BE49-F238E27FC236}">
                <a16:creationId xmlns:a16="http://schemas.microsoft.com/office/drawing/2014/main" id="{D3F378B5-63EA-4185-9C0D-52898A87F282}"/>
              </a:ext>
            </a:extLst>
          </p:cNvPr>
          <p:cNvPicPr>
            <a:picLocks noChangeAspect="1"/>
          </p:cNvPicPr>
          <p:nvPr/>
        </p:nvPicPr>
        <p:blipFill>
          <a:blip r:embed="rId2"/>
          <a:stretch>
            <a:fillRect/>
          </a:stretch>
        </p:blipFill>
        <p:spPr>
          <a:xfrm>
            <a:off x="368278" y="1772816"/>
            <a:ext cx="11342757" cy="4464496"/>
          </a:xfrm>
          <a:prstGeom prst="rect">
            <a:avLst/>
          </a:prstGeom>
        </p:spPr>
      </p:pic>
    </p:spTree>
    <p:extLst>
      <p:ext uri="{BB962C8B-B14F-4D97-AF65-F5344CB8AC3E}">
        <p14:creationId xmlns:p14="http://schemas.microsoft.com/office/powerpoint/2010/main" val="2703246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BF28A-AE47-4331-AB72-75FEC84DDB41}"/>
              </a:ext>
            </a:extLst>
          </p:cNvPr>
          <p:cNvSpPr>
            <a:spLocks noGrp="1"/>
          </p:cNvSpPr>
          <p:nvPr>
            <p:ph type="title"/>
          </p:nvPr>
        </p:nvSpPr>
        <p:spPr>
          <a:xfrm>
            <a:off x="368279" y="476672"/>
            <a:ext cx="9143998" cy="1020762"/>
          </a:xfrm>
        </p:spPr>
        <p:txBody>
          <a:bodyPr/>
          <a:lstStyle/>
          <a:p>
            <a:r>
              <a:rPr lang="en-IN" dirty="0">
                <a:solidFill>
                  <a:schemeClr val="bg1"/>
                </a:solidFill>
              </a:rPr>
              <a:t>Software Quality</a:t>
            </a:r>
          </a:p>
        </p:txBody>
      </p:sp>
      <p:pic>
        <p:nvPicPr>
          <p:cNvPr id="3" name="Picture 2">
            <a:extLst>
              <a:ext uri="{FF2B5EF4-FFF2-40B4-BE49-F238E27FC236}">
                <a16:creationId xmlns:a16="http://schemas.microsoft.com/office/drawing/2014/main" id="{F47CEFF3-25E2-4FF0-B722-34FF388AD338}"/>
              </a:ext>
            </a:extLst>
          </p:cNvPr>
          <p:cNvPicPr>
            <a:picLocks noChangeAspect="1"/>
          </p:cNvPicPr>
          <p:nvPr/>
        </p:nvPicPr>
        <p:blipFill>
          <a:blip r:embed="rId3"/>
          <a:stretch>
            <a:fillRect/>
          </a:stretch>
        </p:blipFill>
        <p:spPr>
          <a:xfrm>
            <a:off x="1125860" y="1844824"/>
            <a:ext cx="10295069" cy="4176464"/>
          </a:xfrm>
          <a:prstGeom prst="rect">
            <a:avLst/>
          </a:prstGeom>
        </p:spPr>
      </p:pic>
      <p:sp>
        <p:nvSpPr>
          <p:cNvPr id="4" name="TextBox 3">
            <a:extLst>
              <a:ext uri="{FF2B5EF4-FFF2-40B4-BE49-F238E27FC236}">
                <a16:creationId xmlns:a16="http://schemas.microsoft.com/office/drawing/2014/main" id="{52F0A4CC-B699-4136-B569-6284F0170498}"/>
              </a:ext>
            </a:extLst>
          </p:cNvPr>
          <p:cNvSpPr txBox="1"/>
          <p:nvPr/>
        </p:nvSpPr>
        <p:spPr>
          <a:xfrm>
            <a:off x="6020329" y="5943946"/>
            <a:ext cx="5400600" cy="313932"/>
          </a:xfrm>
          <a:prstGeom prst="rect">
            <a:avLst/>
          </a:prstGeom>
          <a:noFill/>
        </p:spPr>
        <p:txBody>
          <a:bodyPr wrap="square" rtlCol="0">
            <a:spAutoFit/>
          </a:bodyPr>
          <a:lstStyle/>
          <a:p>
            <a:pPr algn="r">
              <a:lnSpc>
                <a:spcPct val="90000"/>
              </a:lnSpc>
            </a:pPr>
            <a:r>
              <a:rPr lang="en-IN" sz="1600" dirty="0">
                <a:solidFill>
                  <a:schemeClr val="bg1"/>
                </a:solidFill>
              </a:rPr>
              <a:t>Source :www.altexsoft.com</a:t>
            </a:r>
            <a:r>
              <a:rPr lang="en-IN" sz="1600" dirty="0"/>
              <a:t>A</a:t>
            </a:r>
          </a:p>
        </p:txBody>
      </p:sp>
    </p:spTree>
    <p:extLst>
      <p:ext uri="{BB962C8B-B14F-4D97-AF65-F5344CB8AC3E}">
        <p14:creationId xmlns:p14="http://schemas.microsoft.com/office/powerpoint/2010/main" val="86113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Requirements, Behavior and Correctness</a:t>
            </a:r>
            <a:endParaRPr lang="en-IN" dirty="0"/>
          </a:p>
        </p:txBody>
      </p:sp>
      <p:sp>
        <p:nvSpPr>
          <p:cNvPr id="3" name="TextBox 2">
            <a:extLst>
              <a:ext uri="{FF2B5EF4-FFF2-40B4-BE49-F238E27FC236}">
                <a16:creationId xmlns:a16="http://schemas.microsoft.com/office/drawing/2014/main" id="{47B02516-7CCA-4028-82BC-831364757899}"/>
              </a:ext>
            </a:extLst>
          </p:cNvPr>
          <p:cNvSpPr txBox="1"/>
          <p:nvPr/>
        </p:nvSpPr>
        <p:spPr>
          <a:xfrm>
            <a:off x="1629916" y="5085184"/>
            <a:ext cx="8352928" cy="424732"/>
          </a:xfrm>
          <a:prstGeom prst="rect">
            <a:avLst/>
          </a:prstGeom>
          <a:noFill/>
        </p:spPr>
        <p:txBody>
          <a:bodyPr wrap="square" rtlCol="0">
            <a:spAutoFit/>
          </a:bodyPr>
          <a:lstStyle/>
          <a:p>
            <a:pPr>
              <a:lnSpc>
                <a:spcPct val="90000"/>
              </a:lnSpc>
            </a:pPr>
            <a:r>
              <a:rPr lang="en-IN" sz="2400" dirty="0"/>
              <a:t>Refer 3</a:t>
            </a:r>
            <a:r>
              <a:rPr lang="en-IN" sz="2400" baseline="30000" dirty="0"/>
              <a:t>rd</a:t>
            </a:r>
            <a:r>
              <a:rPr lang="en-IN" sz="2400" dirty="0"/>
              <a:t> text book</a:t>
            </a:r>
          </a:p>
        </p:txBody>
      </p:sp>
    </p:spTree>
    <p:extLst>
      <p:ext uri="{BB962C8B-B14F-4D97-AF65-F5344CB8AC3E}">
        <p14:creationId xmlns:p14="http://schemas.microsoft.com/office/powerpoint/2010/main" val="595434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BF28A-AE47-4331-AB72-75FEC84DDB41}"/>
              </a:ext>
            </a:extLst>
          </p:cNvPr>
          <p:cNvSpPr>
            <a:spLocks noGrp="1"/>
          </p:cNvSpPr>
          <p:nvPr>
            <p:ph type="title"/>
          </p:nvPr>
        </p:nvSpPr>
        <p:spPr>
          <a:xfrm>
            <a:off x="368279" y="476672"/>
            <a:ext cx="9143998" cy="1020762"/>
          </a:xfrm>
        </p:spPr>
        <p:txBody>
          <a:bodyPr/>
          <a:lstStyle/>
          <a:p>
            <a:r>
              <a:rPr lang="en-IN">
                <a:solidFill>
                  <a:schemeClr val="bg1"/>
                </a:solidFill>
              </a:rPr>
              <a:t>Requirements, Behavior,Correctness</a:t>
            </a:r>
            <a:endParaRPr lang="en-IN" dirty="0">
              <a:solidFill>
                <a:schemeClr val="bg1"/>
              </a:solidFill>
            </a:endParaRPr>
          </a:p>
        </p:txBody>
      </p:sp>
      <p:pic>
        <p:nvPicPr>
          <p:cNvPr id="3" name="Picture 2">
            <a:extLst>
              <a:ext uri="{FF2B5EF4-FFF2-40B4-BE49-F238E27FC236}">
                <a16:creationId xmlns:a16="http://schemas.microsoft.com/office/drawing/2014/main" id="{C817039A-DF15-4678-8808-913A9C5FB78F}"/>
              </a:ext>
            </a:extLst>
          </p:cNvPr>
          <p:cNvPicPr>
            <a:picLocks noChangeAspect="1"/>
          </p:cNvPicPr>
          <p:nvPr/>
        </p:nvPicPr>
        <p:blipFill>
          <a:blip r:embed="rId2"/>
          <a:stretch>
            <a:fillRect/>
          </a:stretch>
        </p:blipFill>
        <p:spPr>
          <a:xfrm>
            <a:off x="621804" y="1614487"/>
            <a:ext cx="10657184" cy="4334793"/>
          </a:xfrm>
          <a:prstGeom prst="rect">
            <a:avLst/>
          </a:prstGeom>
        </p:spPr>
      </p:pic>
    </p:spTree>
    <p:extLst>
      <p:ext uri="{BB962C8B-B14F-4D97-AF65-F5344CB8AC3E}">
        <p14:creationId xmlns:p14="http://schemas.microsoft.com/office/powerpoint/2010/main" val="276519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E0767-8138-45B3-BB59-E82D7E7F4313}"/>
              </a:ext>
            </a:extLst>
          </p:cNvPr>
          <p:cNvSpPr>
            <a:spLocks noGrp="1"/>
          </p:cNvSpPr>
          <p:nvPr>
            <p:ph type="title"/>
          </p:nvPr>
        </p:nvSpPr>
        <p:spPr/>
        <p:txBody>
          <a:bodyPr/>
          <a:lstStyle/>
          <a:p>
            <a:r>
              <a:rPr lang="en-IN" dirty="0"/>
              <a:t>V-Shaped Model</a:t>
            </a:r>
          </a:p>
        </p:txBody>
      </p:sp>
      <p:sp>
        <p:nvSpPr>
          <p:cNvPr id="3" name="Content Placeholder 2">
            <a:extLst>
              <a:ext uri="{FF2B5EF4-FFF2-40B4-BE49-F238E27FC236}">
                <a16:creationId xmlns:a16="http://schemas.microsoft.com/office/drawing/2014/main" id="{4635017A-695A-4A57-8307-3839E306193F}"/>
              </a:ext>
            </a:extLst>
          </p:cNvPr>
          <p:cNvSpPr>
            <a:spLocks noGrp="1"/>
          </p:cNvSpPr>
          <p:nvPr>
            <p:ph idx="1"/>
          </p:nvPr>
        </p:nvSpPr>
        <p:spPr/>
        <p:txBody>
          <a:bodyPr/>
          <a:lstStyle/>
          <a:p>
            <a:r>
              <a:rPr lang="en-IN" dirty="0"/>
              <a:t>Commonly referred to as verification and validation model.</a:t>
            </a:r>
          </a:p>
          <a:p>
            <a:r>
              <a:rPr lang="en-IN" dirty="0"/>
              <a:t>Sequential Execution</a:t>
            </a:r>
          </a:p>
          <a:p>
            <a:r>
              <a:rPr lang="en-IN" dirty="0"/>
              <a:t>Testing is planned along with the development.</a:t>
            </a:r>
          </a:p>
          <a:p>
            <a:endParaRPr lang="en-IN" dirty="0"/>
          </a:p>
        </p:txBody>
      </p:sp>
    </p:spTree>
    <p:extLst>
      <p:ext uri="{BB962C8B-B14F-4D97-AF65-F5344CB8AC3E}">
        <p14:creationId xmlns:p14="http://schemas.microsoft.com/office/powerpoint/2010/main" val="1858131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BF28A-AE47-4331-AB72-75FEC84DDB41}"/>
              </a:ext>
            </a:extLst>
          </p:cNvPr>
          <p:cNvSpPr>
            <a:spLocks noGrp="1"/>
          </p:cNvSpPr>
          <p:nvPr>
            <p:ph type="title"/>
          </p:nvPr>
        </p:nvSpPr>
        <p:spPr>
          <a:xfrm>
            <a:off x="368279" y="476672"/>
            <a:ext cx="9143998" cy="1020762"/>
          </a:xfrm>
        </p:spPr>
        <p:txBody>
          <a:bodyPr/>
          <a:lstStyle/>
          <a:p>
            <a:r>
              <a:rPr lang="en-IN" dirty="0">
                <a:solidFill>
                  <a:schemeClr val="bg1"/>
                </a:solidFill>
              </a:rPr>
              <a:t>Requirements : Incompleteness</a:t>
            </a:r>
          </a:p>
        </p:txBody>
      </p:sp>
      <p:pic>
        <p:nvPicPr>
          <p:cNvPr id="4" name="Picture 3">
            <a:extLst>
              <a:ext uri="{FF2B5EF4-FFF2-40B4-BE49-F238E27FC236}">
                <a16:creationId xmlns:a16="http://schemas.microsoft.com/office/drawing/2014/main" id="{96FDD60F-3261-453B-8C4B-8D453F698736}"/>
              </a:ext>
            </a:extLst>
          </p:cNvPr>
          <p:cNvPicPr>
            <a:picLocks noChangeAspect="1"/>
          </p:cNvPicPr>
          <p:nvPr/>
        </p:nvPicPr>
        <p:blipFill>
          <a:blip r:embed="rId2"/>
          <a:stretch>
            <a:fillRect/>
          </a:stretch>
        </p:blipFill>
        <p:spPr>
          <a:xfrm>
            <a:off x="415902" y="1772816"/>
            <a:ext cx="10791077" cy="4282354"/>
          </a:xfrm>
          <a:prstGeom prst="rect">
            <a:avLst/>
          </a:prstGeom>
        </p:spPr>
      </p:pic>
    </p:spTree>
    <p:extLst>
      <p:ext uri="{BB962C8B-B14F-4D97-AF65-F5344CB8AC3E}">
        <p14:creationId xmlns:p14="http://schemas.microsoft.com/office/powerpoint/2010/main" val="3840245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BF28A-AE47-4331-AB72-75FEC84DDB41}"/>
              </a:ext>
            </a:extLst>
          </p:cNvPr>
          <p:cNvSpPr>
            <a:spLocks noGrp="1"/>
          </p:cNvSpPr>
          <p:nvPr>
            <p:ph type="title"/>
          </p:nvPr>
        </p:nvSpPr>
        <p:spPr>
          <a:xfrm>
            <a:off x="368279" y="476672"/>
            <a:ext cx="9143998" cy="1020762"/>
          </a:xfrm>
        </p:spPr>
        <p:txBody>
          <a:bodyPr/>
          <a:lstStyle/>
          <a:p>
            <a:r>
              <a:rPr lang="en-IN" dirty="0">
                <a:solidFill>
                  <a:schemeClr val="bg1"/>
                </a:solidFill>
              </a:rPr>
              <a:t>Requirements: Ambiguity</a:t>
            </a:r>
          </a:p>
        </p:txBody>
      </p:sp>
      <p:pic>
        <p:nvPicPr>
          <p:cNvPr id="3" name="Picture 2">
            <a:extLst>
              <a:ext uri="{FF2B5EF4-FFF2-40B4-BE49-F238E27FC236}">
                <a16:creationId xmlns:a16="http://schemas.microsoft.com/office/drawing/2014/main" id="{055AE7E8-BDC5-47BB-BD0F-CFDD9C0AAFA6}"/>
              </a:ext>
            </a:extLst>
          </p:cNvPr>
          <p:cNvPicPr>
            <a:picLocks noChangeAspect="1"/>
          </p:cNvPicPr>
          <p:nvPr/>
        </p:nvPicPr>
        <p:blipFill>
          <a:blip r:embed="rId2"/>
          <a:stretch>
            <a:fillRect/>
          </a:stretch>
        </p:blipFill>
        <p:spPr>
          <a:xfrm>
            <a:off x="549796" y="2232988"/>
            <a:ext cx="10885790" cy="2348139"/>
          </a:xfrm>
          <a:prstGeom prst="rect">
            <a:avLst/>
          </a:prstGeom>
        </p:spPr>
      </p:pic>
    </p:spTree>
    <p:extLst>
      <p:ext uri="{BB962C8B-B14F-4D97-AF65-F5344CB8AC3E}">
        <p14:creationId xmlns:p14="http://schemas.microsoft.com/office/powerpoint/2010/main" val="3870387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BF28A-AE47-4331-AB72-75FEC84DDB41}"/>
              </a:ext>
            </a:extLst>
          </p:cNvPr>
          <p:cNvSpPr>
            <a:spLocks noGrp="1"/>
          </p:cNvSpPr>
          <p:nvPr>
            <p:ph type="title"/>
          </p:nvPr>
        </p:nvSpPr>
        <p:spPr>
          <a:xfrm>
            <a:off x="368279" y="476672"/>
            <a:ext cx="9143998" cy="1020762"/>
          </a:xfrm>
        </p:spPr>
        <p:txBody>
          <a:bodyPr/>
          <a:lstStyle/>
          <a:p>
            <a:r>
              <a:rPr lang="en-IN" dirty="0">
                <a:solidFill>
                  <a:schemeClr val="bg1"/>
                </a:solidFill>
              </a:rPr>
              <a:t>Input Domain(Input Space)</a:t>
            </a:r>
          </a:p>
        </p:txBody>
      </p:sp>
      <p:pic>
        <p:nvPicPr>
          <p:cNvPr id="4" name="Picture 3">
            <a:extLst>
              <a:ext uri="{FF2B5EF4-FFF2-40B4-BE49-F238E27FC236}">
                <a16:creationId xmlns:a16="http://schemas.microsoft.com/office/drawing/2014/main" id="{F83B9970-2495-4893-AED3-FB62E2454F6B}"/>
              </a:ext>
            </a:extLst>
          </p:cNvPr>
          <p:cNvPicPr>
            <a:picLocks noChangeAspect="1"/>
          </p:cNvPicPr>
          <p:nvPr/>
        </p:nvPicPr>
        <p:blipFill>
          <a:blip r:embed="rId2"/>
          <a:stretch>
            <a:fillRect/>
          </a:stretch>
        </p:blipFill>
        <p:spPr>
          <a:xfrm>
            <a:off x="1053852" y="2276872"/>
            <a:ext cx="10369152" cy="3762375"/>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834253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BF28A-AE47-4331-AB72-75FEC84DDB41}"/>
              </a:ext>
            </a:extLst>
          </p:cNvPr>
          <p:cNvSpPr>
            <a:spLocks noGrp="1"/>
          </p:cNvSpPr>
          <p:nvPr>
            <p:ph type="title"/>
          </p:nvPr>
        </p:nvSpPr>
        <p:spPr>
          <a:xfrm>
            <a:off x="368279" y="476672"/>
            <a:ext cx="9143998" cy="1020762"/>
          </a:xfrm>
        </p:spPr>
        <p:txBody>
          <a:bodyPr/>
          <a:lstStyle/>
          <a:p>
            <a:r>
              <a:rPr lang="en-IN" dirty="0">
                <a:solidFill>
                  <a:schemeClr val="bg1"/>
                </a:solidFill>
              </a:rPr>
              <a:t>Input Domain(Input Space)</a:t>
            </a:r>
          </a:p>
        </p:txBody>
      </p:sp>
      <p:pic>
        <p:nvPicPr>
          <p:cNvPr id="3" name="Picture 2">
            <a:extLst>
              <a:ext uri="{FF2B5EF4-FFF2-40B4-BE49-F238E27FC236}">
                <a16:creationId xmlns:a16="http://schemas.microsoft.com/office/drawing/2014/main" id="{E05DED32-3BBD-4341-9578-40F957A73F7A}"/>
              </a:ext>
            </a:extLst>
          </p:cNvPr>
          <p:cNvPicPr>
            <a:picLocks noChangeAspect="1"/>
          </p:cNvPicPr>
          <p:nvPr/>
        </p:nvPicPr>
        <p:blipFill>
          <a:blip r:embed="rId2"/>
          <a:stretch>
            <a:fillRect/>
          </a:stretch>
        </p:blipFill>
        <p:spPr>
          <a:xfrm>
            <a:off x="368278" y="1988840"/>
            <a:ext cx="10694685" cy="4067175"/>
          </a:xfrm>
          <a:prstGeom prst="rect">
            <a:avLst/>
          </a:prstGeom>
        </p:spPr>
      </p:pic>
    </p:spTree>
    <p:extLst>
      <p:ext uri="{BB962C8B-B14F-4D97-AF65-F5344CB8AC3E}">
        <p14:creationId xmlns:p14="http://schemas.microsoft.com/office/powerpoint/2010/main" val="758214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BF28A-AE47-4331-AB72-75FEC84DDB41}"/>
              </a:ext>
            </a:extLst>
          </p:cNvPr>
          <p:cNvSpPr>
            <a:spLocks noGrp="1"/>
          </p:cNvSpPr>
          <p:nvPr>
            <p:ph type="title"/>
          </p:nvPr>
        </p:nvSpPr>
        <p:spPr>
          <a:xfrm>
            <a:off x="368279" y="476672"/>
            <a:ext cx="9143998" cy="1020762"/>
          </a:xfrm>
        </p:spPr>
        <p:txBody>
          <a:bodyPr/>
          <a:lstStyle/>
          <a:p>
            <a:r>
              <a:rPr lang="en-IN" dirty="0">
                <a:solidFill>
                  <a:schemeClr val="bg1"/>
                </a:solidFill>
              </a:rPr>
              <a:t>Input Domain(Input Space)</a:t>
            </a:r>
          </a:p>
        </p:txBody>
      </p:sp>
      <p:pic>
        <p:nvPicPr>
          <p:cNvPr id="4" name="Picture 3">
            <a:extLst>
              <a:ext uri="{FF2B5EF4-FFF2-40B4-BE49-F238E27FC236}">
                <a16:creationId xmlns:a16="http://schemas.microsoft.com/office/drawing/2014/main" id="{0BD57089-E87B-4812-BDAD-A2BE29A87A0E}"/>
              </a:ext>
            </a:extLst>
          </p:cNvPr>
          <p:cNvPicPr>
            <a:picLocks noChangeAspect="1"/>
          </p:cNvPicPr>
          <p:nvPr/>
        </p:nvPicPr>
        <p:blipFill>
          <a:blip r:embed="rId2"/>
          <a:stretch>
            <a:fillRect/>
          </a:stretch>
        </p:blipFill>
        <p:spPr>
          <a:xfrm>
            <a:off x="621804" y="2376815"/>
            <a:ext cx="10729192" cy="1857048"/>
          </a:xfrm>
          <a:prstGeom prst="rect">
            <a:avLst/>
          </a:prstGeom>
        </p:spPr>
      </p:pic>
    </p:spTree>
    <p:extLst>
      <p:ext uri="{BB962C8B-B14F-4D97-AF65-F5344CB8AC3E}">
        <p14:creationId xmlns:p14="http://schemas.microsoft.com/office/powerpoint/2010/main" val="3797419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BF28A-AE47-4331-AB72-75FEC84DDB41}"/>
              </a:ext>
            </a:extLst>
          </p:cNvPr>
          <p:cNvSpPr>
            <a:spLocks noGrp="1"/>
          </p:cNvSpPr>
          <p:nvPr>
            <p:ph type="title"/>
          </p:nvPr>
        </p:nvSpPr>
        <p:spPr>
          <a:xfrm>
            <a:off x="368279" y="476672"/>
            <a:ext cx="9143998" cy="1020762"/>
          </a:xfrm>
        </p:spPr>
        <p:txBody>
          <a:bodyPr/>
          <a:lstStyle/>
          <a:p>
            <a:r>
              <a:rPr lang="en-IN" dirty="0">
                <a:solidFill>
                  <a:schemeClr val="bg1"/>
                </a:solidFill>
              </a:rPr>
              <a:t>Valid/Invalid Data</a:t>
            </a:r>
          </a:p>
        </p:txBody>
      </p:sp>
      <p:pic>
        <p:nvPicPr>
          <p:cNvPr id="3" name="Picture 2">
            <a:extLst>
              <a:ext uri="{FF2B5EF4-FFF2-40B4-BE49-F238E27FC236}">
                <a16:creationId xmlns:a16="http://schemas.microsoft.com/office/drawing/2014/main" id="{DE839582-501F-4FC9-8A00-ED018878AAED}"/>
              </a:ext>
            </a:extLst>
          </p:cNvPr>
          <p:cNvPicPr>
            <a:picLocks noChangeAspect="1"/>
          </p:cNvPicPr>
          <p:nvPr/>
        </p:nvPicPr>
        <p:blipFill>
          <a:blip r:embed="rId2"/>
          <a:stretch>
            <a:fillRect/>
          </a:stretch>
        </p:blipFill>
        <p:spPr>
          <a:xfrm>
            <a:off x="477788" y="1988840"/>
            <a:ext cx="11017224" cy="3800475"/>
          </a:xfrm>
          <a:prstGeom prst="rect">
            <a:avLst/>
          </a:prstGeom>
        </p:spPr>
      </p:pic>
    </p:spTree>
    <p:extLst>
      <p:ext uri="{BB962C8B-B14F-4D97-AF65-F5344CB8AC3E}">
        <p14:creationId xmlns:p14="http://schemas.microsoft.com/office/powerpoint/2010/main" val="3547422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Correctness Vs Reliability</a:t>
            </a:r>
            <a:endParaRPr lang="en-IN" dirty="0"/>
          </a:p>
        </p:txBody>
      </p:sp>
      <p:sp>
        <p:nvSpPr>
          <p:cNvPr id="3" name="TextBox 2">
            <a:extLst>
              <a:ext uri="{FF2B5EF4-FFF2-40B4-BE49-F238E27FC236}">
                <a16:creationId xmlns:a16="http://schemas.microsoft.com/office/drawing/2014/main" id="{47B02516-7CCA-4028-82BC-831364757899}"/>
              </a:ext>
            </a:extLst>
          </p:cNvPr>
          <p:cNvSpPr txBox="1"/>
          <p:nvPr/>
        </p:nvSpPr>
        <p:spPr>
          <a:xfrm>
            <a:off x="1629916" y="5085184"/>
            <a:ext cx="8352928" cy="424732"/>
          </a:xfrm>
          <a:prstGeom prst="rect">
            <a:avLst/>
          </a:prstGeom>
          <a:noFill/>
        </p:spPr>
        <p:txBody>
          <a:bodyPr wrap="square" rtlCol="0">
            <a:spAutoFit/>
          </a:bodyPr>
          <a:lstStyle/>
          <a:p>
            <a:pPr>
              <a:lnSpc>
                <a:spcPct val="90000"/>
              </a:lnSpc>
            </a:pPr>
            <a:r>
              <a:rPr lang="en-IN" sz="2400" dirty="0"/>
              <a:t>Refer 3</a:t>
            </a:r>
            <a:r>
              <a:rPr lang="en-IN" sz="2400" baseline="30000" dirty="0"/>
              <a:t>rd</a:t>
            </a:r>
            <a:r>
              <a:rPr lang="en-IN" sz="2400" dirty="0"/>
              <a:t> text book</a:t>
            </a:r>
          </a:p>
        </p:txBody>
      </p:sp>
    </p:spTree>
    <p:extLst>
      <p:ext uri="{BB962C8B-B14F-4D97-AF65-F5344CB8AC3E}">
        <p14:creationId xmlns:p14="http://schemas.microsoft.com/office/powerpoint/2010/main" val="3051959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019C974-9E1F-450E-AC94-D1A315253251}"/>
              </a:ext>
            </a:extLst>
          </p:cNvPr>
          <p:cNvPicPr>
            <a:picLocks noChangeAspect="1"/>
          </p:cNvPicPr>
          <p:nvPr/>
        </p:nvPicPr>
        <p:blipFill>
          <a:blip r:embed="rId2"/>
          <a:stretch>
            <a:fillRect/>
          </a:stretch>
        </p:blipFill>
        <p:spPr>
          <a:xfrm>
            <a:off x="938448" y="1700808"/>
            <a:ext cx="10097095" cy="3384376"/>
          </a:xfrm>
          <a:prstGeom prst="rect">
            <a:avLst/>
          </a:prstGeom>
        </p:spPr>
      </p:pic>
      <p:sp>
        <p:nvSpPr>
          <p:cNvPr id="2" name="Rectangle 1">
            <a:extLst>
              <a:ext uri="{FF2B5EF4-FFF2-40B4-BE49-F238E27FC236}">
                <a16:creationId xmlns:a16="http://schemas.microsoft.com/office/drawing/2014/main" id="{378B7576-12C2-4683-B932-5D3554B026FB}"/>
              </a:ext>
            </a:extLst>
          </p:cNvPr>
          <p:cNvSpPr/>
          <p:nvPr/>
        </p:nvSpPr>
        <p:spPr>
          <a:xfrm>
            <a:off x="5230316" y="5661248"/>
            <a:ext cx="6298519" cy="461665"/>
          </a:xfrm>
          <a:prstGeom prst="rect">
            <a:avLst/>
          </a:prstGeom>
          <a:noFill/>
        </p:spPr>
        <p:txBody>
          <a:bodyPr wrap="none" lIns="91440" tIns="45720" rIns="91440" bIns="45720">
            <a:spAutoFit/>
          </a:bodyPr>
          <a:lstStyle/>
          <a:p>
            <a:pPr algn="ctr"/>
            <a:r>
              <a:rPr lang="en-US" sz="2400" b="1"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radley Hand ITC" panose="03070402050302030203" pitchFamily="66" charset="0"/>
              </a:rPr>
              <a:t>Correctness established via mathematical proofs</a:t>
            </a:r>
            <a:endParaRPr lang="en-US" sz="24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Bradley Hand ITC" panose="03070402050302030203" pitchFamily="66" charset="0"/>
            </a:endParaRPr>
          </a:p>
        </p:txBody>
      </p:sp>
    </p:spTree>
    <p:extLst>
      <p:ext uri="{BB962C8B-B14F-4D97-AF65-F5344CB8AC3E}">
        <p14:creationId xmlns:p14="http://schemas.microsoft.com/office/powerpoint/2010/main" val="833568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4747F4-F235-4522-AB77-1037A4FE563B}"/>
              </a:ext>
            </a:extLst>
          </p:cNvPr>
          <p:cNvPicPr>
            <a:picLocks noChangeAspect="1"/>
          </p:cNvPicPr>
          <p:nvPr/>
        </p:nvPicPr>
        <p:blipFill>
          <a:blip r:embed="rId2"/>
          <a:stretch>
            <a:fillRect/>
          </a:stretch>
        </p:blipFill>
        <p:spPr>
          <a:xfrm>
            <a:off x="477788" y="692696"/>
            <a:ext cx="11188628" cy="4968552"/>
          </a:xfrm>
          <a:prstGeom prst="rect">
            <a:avLst/>
          </a:prstGeom>
        </p:spPr>
      </p:pic>
    </p:spTree>
    <p:extLst>
      <p:ext uri="{BB962C8B-B14F-4D97-AF65-F5344CB8AC3E}">
        <p14:creationId xmlns:p14="http://schemas.microsoft.com/office/powerpoint/2010/main" val="2544937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5A84E7-C6BE-4593-8856-C67C8A037EDD}"/>
              </a:ext>
            </a:extLst>
          </p:cNvPr>
          <p:cNvPicPr>
            <a:picLocks noChangeAspect="1"/>
          </p:cNvPicPr>
          <p:nvPr/>
        </p:nvPicPr>
        <p:blipFill>
          <a:blip r:embed="rId2"/>
          <a:stretch>
            <a:fillRect/>
          </a:stretch>
        </p:blipFill>
        <p:spPr>
          <a:xfrm>
            <a:off x="981845" y="1152525"/>
            <a:ext cx="10297144" cy="4552950"/>
          </a:xfrm>
          <a:prstGeom prst="rect">
            <a:avLst/>
          </a:prstGeom>
        </p:spPr>
      </p:pic>
    </p:spTree>
    <p:extLst>
      <p:ext uri="{BB962C8B-B14F-4D97-AF65-F5344CB8AC3E}">
        <p14:creationId xmlns:p14="http://schemas.microsoft.com/office/powerpoint/2010/main" val="2558895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B7CC6-E8D8-403C-823F-473BDC5F93F7}"/>
              </a:ext>
            </a:extLst>
          </p:cNvPr>
          <p:cNvSpPr>
            <a:spLocks noGrp="1"/>
          </p:cNvSpPr>
          <p:nvPr>
            <p:ph type="title"/>
          </p:nvPr>
        </p:nvSpPr>
        <p:spPr/>
        <p:txBody>
          <a:bodyPr/>
          <a:lstStyle/>
          <a:p>
            <a:r>
              <a:rPr lang="en-IN" dirty="0"/>
              <a:t>V-Shaped Model</a:t>
            </a:r>
          </a:p>
        </p:txBody>
      </p:sp>
      <p:pic>
        <p:nvPicPr>
          <p:cNvPr id="4" name="Content Placeholder 3">
            <a:extLst>
              <a:ext uri="{FF2B5EF4-FFF2-40B4-BE49-F238E27FC236}">
                <a16:creationId xmlns:a16="http://schemas.microsoft.com/office/drawing/2014/main" id="{D03CDE82-F710-469B-B869-E6979D9DBF40}"/>
              </a:ext>
            </a:extLst>
          </p:cNvPr>
          <p:cNvPicPr>
            <a:picLocks noGrp="1" noChangeAspect="1"/>
          </p:cNvPicPr>
          <p:nvPr>
            <p:ph idx="1"/>
          </p:nvPr>
        </p:nvPicPr>
        <p:blipFill>
          <a:blip r:embed="rId2"/>
          <a:stretch>
            <a:fillRect/>
          </a:stretch>
        </p:blipFill>
        <p:spPr>
          <a:xfrm>
            <a:off x="1413892" y="1484785"/>
            <a:ext cx="9143998" cy="5240136"/>
          </a:xfrm>
          <a:prstGeom prst="rect">
            <a:avLst/>
          </a:prstGeom>
        </p:spPr>
      </p:pic>
    </p:spTree>
    <p:extLst>
      <p:ext uri="{BB962C8B-B14F-4D97-AF65-F5344CB8AC3E}">
        <p14:creationId xmlns:p14="http://schemas.microsoft.com/office/powerpoint/2010/main" val="2502433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Testing and Debugging</a:t>
            </a:r>
            <a:endParaRPr lang="en-IN" dirty="0"/>
          </a:p>
        </p:txBody>
      </p:sp>
      <p:sp>
        <p:nvSpPr>
          <p:cNvPr id="3" name="TextBox 2">
            <a:extLst>
              <a:ext uri="{FF2B5EF4-FFF2-40B4-BE49-F238E27FC236}">
                <a16:creationId xmlns:a16="http://schemas.microsoft.com/office/drawing/2014/main" id="{47B02516-7CCA-4028-82BC-831364757899}"/>
              </a:ext>
            </a:extLst>
          </p:cNvPr>
          <p:cNvSpPr txBox="1"/>
          <p:nvPr/>
        </p:nvSpPr>
        <p:spPr>
          <a:xfrm>
            <a:off x="1629916" y="5085184"/>
            <a:ext cx="8352928" cy="424732"/>
          </a:xfrm>
          <a:prstGeom prst="rect">
            <a:avLst/>
          </a:prstGeom>
          <a:noFill/>
        </p:spPr>
        <p:txBody>
          <a:bodyPr wrap="square" rtlCol="0">
            <a:spAutoFit/>
          </a:bodyPr>
          <a:lstStyle/>
          <a:p>
            <a:pPr>
              <a:lnSpc>
                <a:spcPct val="90000"/>
              </a:lnSpc>
            </a:pPr>
            <a:r>
              <a:rPr lang="en-IN" sz="2400" dirty="0"/>
              <a:t>Refer 3</a:t>
            </a:r>
            <a:r>
              <a:rPr lang="en-IN" sz="2400" baseline="30000" dirty="0"/>
              <a:t>rd</a:t>
            </a:r>
            <a:r>
              <a:rPr lang="en-IN" sz="2400" dirty="0"/>
              <a:t> text book</a:t>
            </a:r>
          </a:p>
        </p:txBody>
      </p:sp>
    </p:spTree>
    <p:extLst>
      <p:ext uri="{BB962C8B-B14F-4D97-AF65-F5344CB8AC3E}">
        <p14:creationId xmlns:p14="http://schemas.microsoft.com/office/powerpoint/2010/main" val="246077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699FD2-1BA9-4AA3-B4CA-E8A38E2D9E73}"/>
              </a:ext>
            </a:extLst>
          </p:cNvPr>
          <p:cNvPicPr>
            <a:picLocks noChangeAspect="1"/>
          </p:cNvPicPr>
          <p:nvPr/>
        </p:nvPicPr>
        <p:blipFill>
          <a:blip r:embed="rId2"/>
          <a:stretch>
            <a:fillRect/>
          </a:stretch>
        </p:blipFill>
        <p:spPr>
          <a:xfrm>
            <a:off x="195377" y="1268760"/>
            <a:ext cx="11798069" cy="3345532"/>
          </a:xfrm>
          <a:prstGeom prst="rect">
            <a:avLst/>
          </a:prstGeom>
        </p:spPr>
      </p:pic>
    </p:spTree>
    <p:extLst>
      <p:ext uri="{BB962C8B-B14F-4D97-AF65-F5344CB8AC3E}">
        <p14:creationId xmlns:p14="http://schemas.microsoft.com/office/powerpoint/2010/main" val="2342771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7645DD-C9C4-4416-9A1F-DB6F3C1EC2D1}"/>
              </a:ext>
            </a:extLst>
          </p:cNvPr>
          <p:cNvPicPr>
            <a:picLocks noChangeAspect="1"/>
          </p:cNvPicPr>
          <p:nvPr/>
        </p:nvPicPr>
        <p:blipFill>
          <a:blip r:embed="rId2"/>
          <a:stretch>
            <a:fillRect/>
          </a:stretch>
        </p:blipFill>
        <p:spPr>
          <a:xfrm>
            <a:off x="-1" y="0"/>
            <a:ext cx="12188825" cy="6858000"/>
          </a:xfrm>
          <a:prstGeom prst="rect">
            <a:avLst/>
          </a:prstGeom>
        </p:spPr>
      </p:pic>
    </p:spTree>
    <p:extLst>
      <p:ext uri="{BB962C8B-B14F-4D97-AF65-F5344CB8AC3E}">
        <p14:creationId xmlns:p14="http://schemas.microsoft.com/office/powerpoint/2010/main" val="3631451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Acceptance Testing</a:t>
            </a:r>
            <a:endParaRPr lang="en-IN" dirty="0"/>
          </a:p>
        </p:txBody>
      </p:sp>
      <p:sp>
        <p:nvSpPr>
          <p:cNvPr id="3" name="Content Placeholder 2"/>
          <p:cNvSpPr>
            <a:spLocks noGrp="1"/>
          </p:cNvSpPr>
          <p:nvPr>
            <p:ph idx="1"/>
          </p:nvPr>
        </p:nvSpPr>
        <p:spPr/>
        <p:txBody>
          <a:bodyPr/>
          <a:lstStyle/>
          <a:p>
            <a:r>
              <a:rPr lang="en-US" dirty="0"/>
              <a:t>Term used when software is developed for a specific customer.</a:t>
            </a:r>
          </a:p>
          <a:p>
            <a:r>
              <a:rPr lang="en-US" dirty="0"/>
              <a:t>Customer is involved during acceptance testing.</a:t>
            </a:r>
          </a:p>
          <a:p>
            <a:r>
              <a:rPr lang="en-US" dirty="0"/>
              <a:t>They create </a:t>
            </a:r>
            <a:r>
              <a:rPr lang="en-US" dirty="0" err="1"/>
              <a:t>adhoc</a:t>
            </a:r>
            <a:r>
              <a:rPr lang="en-US" dirty="0"/>
              <a:t>/well planned test cases and execute them to see the correctness of the software.</a:t>
            </a:r>
          </a:p>
          <a:p>
            <a:r>
              <a:rPr lang="en-US" dirty="0"/>
              <a:t>This type of testing is called acceptance testing and it is carried out for a month or so, and the errors are fixed </a:t>
            </a:r>
          </a:p>
          <a:p>
            <a:pPr marL="0" indent="0">
              <a:buNone/>
            </a:pPr>
            <a:endParaRPr lang="en-IN" dirty="0"/>
          </a:p>
        </p:txBody>
      </p:sp>
    </p:spTree>
    <p:extLst>
      <p:ext uri="{BB962C8B-B14F-4D97-AF65-F5344CB8AC3E}">
        <p14:creationId xmlns:p14="http://schemas.microsoft.com/office/powerpoint/2010/main" val="2469614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Alpha Testing</a:t>
            </a:r>
            <a:endParaRPr lang="en-IN" dirty="0"/>
          </a:p>
        </p:txBody>
      </p:sp>
      <p:sp>
        <p:nvSpPr>
          <p:cNvPr id="3" name="Content Placeholder 2"/>
          <p:cNvSpPr>
            <a:spLocks noGrp="1"/>
          </p:cNvSpPr>
          <p:nvPr>
            <p:ph idx="1"/>
          </p:nvPr>
        </p:nvSpPr>
        <p:spPr/>
        <p:txBody>
          <a:bodyPr/>
          <a:lstStyle/>
          <a:p>
            <a:r>
              <a:rPr lang="en-US" dirty="0"/>
              <a:t>These terms are used when we develop software for anonymous customers.</a:t>
            </a:r>
          </a:p>
          <a:p>
            <a:r>
              <a:rPr lang="en-US" dirty="0"/>
              <a:t>Some potential customers are identified to test the product and the testing is done at the developer’s site by the customer.</a:t>
            </a:r>
          </a:p>
          <a:p>
            <a:r>
              <a:rPr lang="en-US" dirty="0"/>
              <a:t>Testing is done under a controlled environment and may start when the formal testing process is near completion.</a:t>
            </a:r>
          </a:p>
          <a:p>
            <a:endParaRPr lang="en-IN" dirty="0"/>
          </a:p>
        </p:txBody>
      </p:sp>
    </p:spTree>
    <p:extLst>
      <p:ext uri="{BB962C8B-B14F-4D97-AF65-F5344CB8AC3E}">
        <p14:creationId xmlns:p14="http://schemas.microsoft.com/office/powerpoint/2010/main" val="4139253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Beta Testing</a:t>
            </a:r>
            <a:endParaRPr lang="en-IN" dirty="0"/>
          </a:p>
        </p:txBody>
      </p:sp>
      <p:sp>
        <p:nvSpPr>
          <p:cNvPr id="3" name="Content Placeholder 2"/>
          <p:cNvSpPr>
            <a:spLocks noGrp="1"/>
          </p:cNvSpPr>
          <p:nvPr>
            <p:ph idx="1"/>
          </p:nvPr>
        </p:nvSpPr>
        <p:spPr/>
        <p:txBody>
          <a:bodyPr>
            <a:normAutofit/>
          </a:bodyPr>
          <a:lstStyle/>
          <a:p>
            <a:r>
              <a:rPr lang="en-US" dirty="0"/>
              <a:t>This is a testing stage followed by internal full alpha test cycle. This is the final testing phase where companies release the software for few external user groups outside the company test teams or employees. This initial software version is called as beta version. Most companies gather user feedback in this release.</a:t>
            </a:r>
          </a:p>
          <a:p>
            <a:r>
              <a:rPr lang="en-US" dirty="0"/>
              <a:t>You get lot of feedback without any payments.</a:t>
            </a:r>
            <a:endParaRPr lang="en-IN" dirty="0"/>
          </a:p>
          <a:p>
            <a:pPr marL="0" indent="0" algn="ctr">
              <a:buNone/>
            </a:pPr>
            <a:r>
              <a:rPr lang="en-US" b="1" dirty="0">
                <a:solidFill>
                  <a:schemeClr val="accent5">
                    <a:lumMod val="40000"/>
                    <a:lumOff val="60000"/>
                  </a:schemeClr>
                </a:solidFill>
              </a:rPr>
              <a:t>“ Testing carried out by real users in real environment”</a:t>
            </a:r>
            <a:endParaRPr lang="en-IN" b="1" dirty="0">
              <a:solidFill>
                <a:schemeClr val="accent5">
                  <a:lumMod val="40000"/>
                  <a:lumOff val="60000"/>
                </a:schemeClr>
              </a:solidFill>
            </a:endParaRPr>
          </a:p>
        </p:txBody>
      </p:sp>
    </p:spTree>
    <p:extLst>
      <p:ext uri="{BB962C8B-B14F-4D97-AF65-F5344CB8AC3E}">
        <p14:creationId xmlns:p14="http://schemas.microsoft.com/office/powerpoint/2010/main" val="2383110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Quality Assurance</a:t>
            </a:r>
            <a:endParaRPr lang="en-IN" dirty="0"/>
          </a:p>
        </p:txBody>
      </p:sp>
      <p:sp>
        <p:nvSpPr>
          <p:cNvPr id="3" name="Content Placeholder 2"/>
          <p:cNvSpPr>
            <a:spLocks noGrp="1"/>
          </p:cNvSpPr>
          <p:nvPr>
            <p:ph idx="1"/>
          </p:nvPr>
        </p:nvSpPr>
        <p:spPr/>
        <p:txBody>
          <a:bodyPr/>
          <a:lstStyle/>
          <a:p>
            <a:r>
              <a:rPr lang="en-US" dirty="0"/>
              <a:t>After testing if standards are met or not is identified by the Quality Assurance Team.</a:t>
            </a:r>
          </a:p>
          <a:p>
            <a:r>
              <a:rPr lang="en-US" dirty="0"/>
              <a:t>ISO standards</a:t>
            </a:r>
            <a:endParaRPr lang="en-IN" dirty="0"/>
          </a:p>
        </p:txBody>
      </p:sp>
    </p:spTree>
    <p:extLst>
      <p:ext uri="{BB962C8B-B14F-4D97-AF65-F5344CB8AC3E}">
        <p14:creationId xmlns:p14="http://schemas.microsoft.com/office/powerpoint/2010/main" val="308026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a:t>
            </a:r>
            <a:endParaRPr lang="en-IN" dirty="0"/>
          </a:p>
        </p:txBody>
      </p:sp>
      <p:sp>
        <p:nvSpPr>
          <p:cNvPr id="3" name="Content Placeholder 2"/>
          <p:cNvSpPr>
            <a:spLocks noGrp="1"/>
          </p:cNvSpPr>
          <p:nvPr>
            <p:ph idx="1"/>
          </p:nvPr>
        </p:nvSpPr>
        <p:spPr/>
        <p:txBody>
          <a:bodyPr>
            <a:normAutofit/>
          </a:bodyPr>
          <a:lstStyle/>
          <a:p>
            <a:pPr marL="596646" indent="-514350">
              <a:buFont typeface="+mj-lt"/>
              <a:buAutoNum type="arabicPeriod"/>
            </a:pPr>
            <a:r>
              <a:rPr lang="en-US" dirty="0"/>
              <a:t>Execute every statement of the program.</a:t>
            </a:r>
          </a:p>
          <a:p>
            <a:pPr marL="596646" indent="-514350">
              <a:buFont typeface="+mj-lt"/>
              <a:buAutoNum type="arabicPeriod"/>
            </a:pPr>
            <a:r>
              <a:rPr lang="en-US" dirty="0"/>
              <a:t>Execute every true and false condition.</a:t>
            </a:r>
          </a:p>
          <a:p>
            <a:pPr marL="596646" indent="-514350">
              <a:buFont typeface="+mj-lt"/>
              <a:buAutoNum type="arabicPeriod"/>
            </a:pPr>
            <a:r>
              <a:rPr lang="en-US" dirty="0"/>
              <a:t>Execute every condition of a decision node.</a:t>
            </a:r>
          </a:p>
          <a:p>
            <a:pPr marL="596646" indent="-514350">
              <a:buFont typeface="+mj-lt"/>
              <a:buAutoNum type="arabicPeriod"/>
            </a:pPr>
            <a:r>
              <a:rPr lang="en-US" dirty="0"/>
              <a:t>Execute every possible path</a:t>
            </a:r>
          </a:p>
          <a:p>
            <a:pPr marL="596646" indent="-514350">
              <a:buFont typeface="+mj-lt"/>
              <a:buAutoNum type="arabicPeriod"/>
            </a:pPr>
            <a:r>
              <a:rPr lang="en-US" dirty="0"/>
              <a:t>Execute the program with all the valid inputs</a:t>
            </a:r>
          </a:p>
          <a:p>
            <a:pPr marL="596646" indent="-514350">
              <a:buFont typeface="+mj-lt"/>
              <a:buAutoNum type="arabicPeriod"/>
            </a:pPr>
            <a:r>
              <a:rPr lang="en-US" dirty="0"/>
              <a:t>Execute the program with all invalid inputs.</a:t>
            </a:r>
          </a:p>
          <a:p>
            <a:pPr marL="596646" indent="-514350" algn="ctr">
              <a:buNone/>
            </a:pPr>
            <a:r>
              <a:rPr lang="en-US" b="1" dirty="0">
                <a:solidFill>
                  <a:schemeClr val="accent5">
                    <a:lumMod val="40000"/>
                    <a:lumOff val="60000"/>
                  </a:schemeClr>
                </a:solidFill>
              </a:rPr>
              <a:t>“Everything” is impossible just settle for “less than everything”</a:t>
            </a:r>
            <a:endParaRPr lang="en-IN" b="1" dirty="0">
              <a:solidFill>
                <a:schemeClr val="accent5">
                  <a:lumMod val="40000"/>
                  <a:lumOff val="60000"/>
                </a:schemeClr>
              </a:solidFill>
            </a:endParaRPr>
          </a:p>
        </p:txBody>
      </p:sp>
    </p:spTree>
    <p:extLst>
      <p:ext uri="{BB962C8B-B14F-4D97-AF65-F5344CB8AC3E}">
        <p14:creationId xmlns:p14="http://schemas.microsoft.com/office/powerpoint/2010/main" val="580492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35A8A10-EF3D-4D6E-AE2D-C521D816D261}"/>
              </a:ext>
            </a:extLst>
          </p:cNvPr>
          <p:cNvSpPr/>
          <p:nvPr/>
        </p:nvSpPr>
        <p:spPr>
          <a:xfrm>
            <a:off x="1182688" y="1236186"/>
            <a:ext cx="9952284" cy="3416320"/>
          </a:xfrm>
          <a:prstGeom prst="rect">
            <a:avLst/>
          </a:prstGeom>
        </p:spPr>
        <p:txBody>
          <a:bodyPr wrap="square">
            <a:spAutoFit/>
          </a:bodyPr>
          <a:lstStyle/>
          <a:p>
            <a:pPr algn="just"/>
            <a:r>
              <a:rPr lang="en-US" sz="3600" dirty="0"/>
              <a:t>Testing can only show bugs are there in the software  but can’t show that bugs are not at all there in the software.</a:t>
            </a:r>
          </a:p>
          <a:p>
            <a:pPr algn="just"/>
            <a:r>
              <a:rPr lang="en-US" sz="3600" dirty="0"/>
              <a:t>“Good Testing cannot make the software better, only good coding with best software engineering principles can make the software better.</a:t>
            </a:r>
          </a:p>
        </p:txBody>
      </p:sp>
    </p:spTree>
    <p:extLst>
      <p:ext uri="{BB962C8B-B14F-4D97-AF65-F5344CB8AC3E}">
        <p14:creationId xmlns:p14="http://schemas.microsoft.com/office/powerpoint/2010/main" val="2734581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Test Cases-Insights from Venn Diagram</a:t>
            </a:r>
            <a:endParaRPr lang="en-IN" dirty="0"/>
          </a:p>
        </p:txBody>
      </p:sp>
      <p:sp>
        <p:nvSpPr>
          <p:cNvPr id="3" name="TextBox 2">
            <a:extLst>
              <a:ext uri="{FF2B5EF4-FFF2-40B4-BE49-F238E27FC236}">
                <a16:creationId xmlns:a16="http://schemas.microsoft.com/office/drawing/2014/main" id="{47B02516-7CCA-4028-82BC-831364757899}"/>
              </a:ext>
            </a:extLst>
          </p:cNvPr>
          <p:cNvSpPr txBox="1"/>
          <p:nvPr/>
        </p:nvSpPr>
        <p:spPr>
          <a:xfrm>
            <a:off x="1629916" y="5085184"/>
            <a:ext cx="8352928" cy="424732"/>
          </a:xfrm>
          <a:prstGeom prst="rect">
            <a:avLst/>
          </a:prstGeom>
          <a:noFill/>
        </p:spPr>
        <p:txBody>
          <a:bodyPr wrap="square" rtlCol="0">
            <a:spAutoFit/>
          </a:bodyPr>
          <a:lstStyle/>
          <a:p>
            <a:pPr>
              <a:lnSpc>
                <a:spcPct val="90000"/>
              </a:lnSpc>
            </a:pPr>
            <a:r>
              <a:rPr lang="en-IN" sz="2400" dirty="0"/>
              <a:t>Refer 1</a:t>
            </a:r>
            <a:r>
              <a:rPr lang="en-IN" sz="2400" baseline="30000" dirty="0"/>
              <a:t>st</a:t>
            </a:r>
            <a:r>
              <a:rPr lang="en-IN" sz="2400" dirty="0"/>
              <a:t> Text Book</a:t>
            </a:r>
          </a:p>
        </p:txBody>
      </p:sp>
    </p:spTree>
    <p:extLst>
      <p:ext uri="{BB962C8B-B14F-4D97-AF65-F5344CB8AC3E}">
        <p14:creationId xmlns:p14="http://schemas.microsoft.com/office/powerpoint/2010/main" val="2406209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1C4D2-7467-455E-BA1B-77FE5C76724C}"/>
              </a:ext>
            </a:extLst>
          </p:cNvPr>
          <p:cNvSpPr>
            <a:spLocks noGrp="1"/>
          </p:cNvSpPr>
          <p:nvPr>
            <p:ph type="title"/>
          </p:nvPr>
        </p:nvSpPr>
        <p:spPr/>
        <p:txBody>
          <a:bodyPr/>
          <a:lstStyle/>
          <a:p>
            <a:r>
              <a:rPr lang="en-IN" dirty="0"/>
              <a:t>Disadvantages of v-shaped Model</a:t>
            </a:r>
          </a:p>
        </p:txBody>
      </p:sp>
      <p:sp>
        <p:nvSpPr>
          <p:cNvPr id="3" name="Content Placeholder 2">
            <a:extLst>
              <a:ext uri="{FF2B5EF4-FFF2-40B4-BE49-F238E27FC236}">
                <a16:creationId xmlns:a16="http://schemas.microsoft.com/office/drawing/2014/main" id="{23AE87B5-5528-4863-B7CC-880C9590C086}"/>
              </a:ext>
            </a:extLst>
          </p:cNvPr>
          <p:cNvSpPr>
            <a:spLocks noGrp="1"/>
          </p:cNvSpPr>
          <p:nvPr>
            <p:ph idx="1"/>
          </p:nvPr>
        </p:nvSpPr>
        <p:spPr/>
        <p:txBody>
          <a:bodyPr/>
          <a:lstStyle/>
          <a:p>
            <a:r>
              <a:rPr lang="en-IN" dirty="0"/>
              <a:t>Rigid</a:t>
            </a:r>
          </a:p>
          <a:p>
            <a:r>
              <a:rPr lang="en-IN" dirty="0"/>
              <a:t>Not suitable for large and complex projects.</a:t>
            </a:r>
          </a:p>
          <a:p>
            <a:r>
              <a:rPr lang="en-IN" dirty="0"/>
              <a:t>No early prototypes of the software.</a:t>
            </a:r>
          </a:p>
          <a:p>
            <a:endParaRPr lang="en-IN" dirty="0"/>
          </a:p>
        </p:txBody>
      </p:sp>
    </p:spTree>
    <p:extLst>
      <p:ext uri="{BB962C8B-B14F-4D97-AF65-F5344CB8AC3E}">
        <p14:creationId xmlns:p14="http://schemas.microsoft.com/office/powerpoint/2010/main" val="87700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5" name="Content Placeholder 2">
            <a:extLst>
              <a:ext uri="{FF2B5EF4-FFF2-40B4-BE49-F238E27FC236}">
                <a16:creationId xmlns:a16="http://schemas.microsoft.com/office/drawing/2014/main" id="{D321B406-A40F-4B42-9532-17717A8347D6}"/>
              </a:ext>
            </a:extLst>
          </p:cNvPr>
          <p:cNvPicPr>
            <a:picLocks noChangeAspect="1"/>
          </p:cNvPicPr>
          <p:nvPr/>
        </p:nvPicPr>
        <p:blipFill>
          <a:blip r:embed="rId3"/>
          <a:stretch>
            <a:fillRect/>
          </a:stretch>
        </p:blipFill>
        <p:spPr>
          <a:xfrm>
            <a:off x="0" y="28636"/>
            <a:ext cx="12188825" cy="6829364"/>
          </a:xfrm>
          <a:prstGeom prst="rect">
            <a:avLst/>
          </a:prstGeom>
        </p:spPr>
      </p:pic>
    </p:spTree>
    <p:extLst>
      <p:ext uri="{BB962C8B-B14F-4D97-AF65-F5344CB8AC3E}">
        <p14:creationId xmlns:p14="http://schemas.microsoft.com/office/powerpoint/2010/main" val="348766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Points from exercise</a:t>
            </a:r>
            <a:endParaRPr lang="en-IN" dirty="0"/>
          </a:p>
        </p:txBody>
      </p:sp>
      <p:sp>
        <p:nvSpPr>
          <p:cNvPr id="4" name="Content Placeholder 3">
            <a:extLst>
              <a:ext uri="{FF2B5EF4-FFF2-40B4-BE49-F238E27FC236}">
                <a16:creationId xmlns:a16="http://schemas.microsoft.com/office/drawing/2014/main" id="{CF3C05D7-A422-43FD-8071-55CC732B87B5}"/>
              </a:ext>
            </a:extLst>
          </p:cNvPr>
          <p:cNvSpPr>
            <a:spLocks noGrp="1"/>
          </p:cNvSpPr>
          <p:nvPr>
            <p:ph idx="1"/>
          </p:nvPr>
        </p:nvSpPr>
        <p:spPr>
          <a:xfrm>
            <a:off x="1522414" y="1905000"/>
            <a:ext cx="10260630" cy="4267200"/>
          </a:xfrm>
        </p:spPr>
        <p:txBody>
          <a:bodyPr/>
          <a:lstStyle/>
          <a:p>
            <a:pPr algn="just"/>
            <a:r>
              <a:rPr lang="en-IN" dirty="0">
                <a:latin typeface="Book Antiqua" panose="02040602050305030304" pitchFamily="18" charset="0"/>
              </a:rPr>
              <a:t>Testing is </a:t>
            </a:r>
            <a:r>
              <a:rPr lang="en-IN" b="1" dirty="0">
                <a:solidFill>
                  <a:schemeClr val="bg1"/>
                </a:solidFill>
                <a:latin typeface="Book Antiqua" panose="02040602050305030304" pitchFamily="18" charset="0"/>
              </a:rPr>
              <a:t>behaviour</a:t>
            </a:r>
            <a:r>
              <a:rPr lang="en-IN" dirty="0">
                <a:latin typeface="Book Antiqua" panose="02040602050305030304" pitchFamily="18" charset="0"/>
              </a:rPr>
              <a:t> based which is orthogonal to </a:t>
            </a:r>
            <a:r>
              <a:rPr lang="en-IN" b="1" dirty="0">
                <a:solidFill>
                  <a:schemeClr val="bg1"/>
                </a:solidFill>
                <a:latin typeface="Book Antiqua" panose="02040602050305030304" pitchFamily="18" charset="0"/>
              </a:rPr>
              <a:t>code-based</a:t>
            </a:r>
            <a:r>
              <a:rPr lang="en-IN" dirty="0">
                <a:latin typeface="Book Antiqua" panose="02040602050305030304" pitchFamily="18" charset="0"/>
              </a:rPr>
              <a:t> view common among developers.</a:t>
            </a:r>
          </a:p>
          <a:p>
            <a:pPr algn="just"/>
            <a:r>
              <a:rPr lang="en-IN" dirty="0">
                <a:latin typeface="Book Antiqua" panose="02040602050305030304" pitchFamily="18" charset="0"/>
              </a:rPr>
              <a:t>code-based view focuses on </a:t>
            </a:r>
            <a:r>
              <a:rPr lang="en-IN" dirty="0">
                <a:solidFill>
                  <a:schemeClr val="bg1"/>
                </a:solidFill>
                <a:latin typeface="Book Antiqua" panose="02040602050305030304" pitchFamily="18" charset="0"/>
              </a:rPr>
              <a:t>what it </a:t>
            </a:r>
            <a:r>
              <a:rPr lang="en-IN" i="1" dirty="0">
                <a:solidFill>
                  <a:schemeClr val="bg1"/>
                </a:solidFill>
                <a:latin typeface="Book Antiqua" panose="02040602050305030304" pitchFamily="18" charset="0"/>
              </a:rPr>
              <a:t>is</a:t>
            </a:r>
            <a:r>
              <a:rPr lang="en-IN" i="1" dirty="0">
                <a:latin typeface="Book Antiqua" panose="02040602050305030304" pitchFamily="18" charset="0"/>
              </a:rPr>
              <a:t>, </a:t>
            </a:r>
            <a:r>
              <a:rPr lang="en-IN" dirty="0">
                <a:latin typeface="Book Antiqua" panose="02040602050305030304" pitchFamily="18" charset="0"/>
              </a:rPr>
              <a:t>and the behavioural view considers </a:t>
            </a:r>
            <a:r>
              <a:rPr lang="en-IN" dirty="0">
                <a:solidFill>
                  <a:schemeClr val="bg1"/>
                </a:solidFill>
                <a:latin typeface="Book Antiqua" panose="02040602050305030304" pitchFamily="18" charset="0"/>
              </a:rPr>
              <a:t>what it </a:t>
            </a:r>
            <a:r>
              <a:rPr lang="en-IN" i="1" dirty="0">
                <a:solidFill>
                  <a:schemeClr val="bg1"/>
                </a:solidFill>
                <a:latin typeface="Book Antiqua" panose="02040602050305030304" pitchFamily="18" charset="0"/>
              </a:rPr>
              <a:t>does</a:t>
            </a:r>
            <a:r>
              <a:rPr lang="en-IN" i="1" dirty="0">
                <a:latin typeface="Book Antiqua" panose="02040602050305030304" pitchFamily="18" charset="0"/>
              </a:rPr>
              <a:t>.</a:t>
            </a:r>
          </a:p>
          <a:p>
            <a:pPr algn="just"/>
            <a:r>
              <a:rPr lang="en-IN" dirty="0">
                <a:latin typeface="Book Antiqua" panose="02040602050305030304" pitchFamily="18" charset="0"/>
              </a:rPr>
              <a:t>One of the continuing sources of difficulty for testers is that the base documents are usually written by and for developers; the emphasis is therefore on code-based, instead of behavioural, information</a:t>
            </a:r>
          </a:p>
        </p:txBody>
      </p:sp>
    </p:spTree>
    <p:extLst>
      <p:ext uri="{BB962C8B-B14F-4D97-AF65-F5344CB8AC3E}">
        <p14:creationId xmlns:p14="http://schemas.microsoft.com/office/powerpoint/2010/main" val="4025725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Venn Diagram Usage to test validity</a:t>
            </a:r>
            <a:endParaRPr lang="en-IN" dirty="0"/>
          </a:p>
        </p:txBody>
      </p:sp>
      <p:pic>
        <p:nvPicPr>
          <p:cNvPr id="6" name="Picture 5">
            <a:extLst>
              <a:ext uri="{FF2B5EF4-FFF2-40B4-BE49-F238E27FC236}">
                <a16:creationId xmlns:a16="http://schemas.microsoft.com/office/drawing/2014/main" id="{253BFEB6-DDB7-4DEE-BFF4-439170005EF0}"/>
              </a:ext>
            </a:extLst>
          </p:cNvPr>
          <p:cNvPicPr>
            <a:picLocks noChangeAspect="1"/>
          </p:cNvPicPr>
          <p:nvPr/>
        </p:nvPicPr>
        <p:blipFill>
          <a:blip r:embed="rId3"/>
          <a:stretch>
            <a:fillRect/>
          </a:stretch>
        </p:blipFill>
        <p:spPr>
          <a:xfrm>
            <a:off x="1629916" y="1818697"/>
            <a:ext cx="8640960" cy="3220606"/>
          </a:xfrm>
          <a:prstGeom prst="rect">
            <a:avLst/>
          </a:prstGeom>
        </p:spPr>
      </p:pic>
      <p:sp>
        <p:nvSpPr>
          <p:cNvPr id="7" name="Rectangle 6">
            <a:extLst>
              <a:ext uri="{FF2B5EF4-FFF2-40B4-BE49-F238E27FC236}">
                <a16:creationId xmlns:a16="http://schemas.microsoft.com/office/drawing/2014/main" id="{CF5A2586-21A6-444A-AB6F-1C43D5FD3411}"/>
              </a:ext>
            </a:extLst>
          </p:cNvPr>
          <p:cNvSpPr/>
          <p:nvPr/>
        </p:nvSpPr>
        <p:spPr>
          <a:xfrm>
            <a:off x="477788" y="5103674"/>
            <a:ext cx="10657184" cy="1477328"/>
          </a:xfrm>
          <a:prstGeom prst="rect">
            <a:avLst/>
          </a:prstGeom>
        </p:spPr>
        <p:txBody>
          <a:bodyPr wrap="square">
            <a:spAutoFit/>
          </a:bodyPr>
          <a:lstStyle/>
          <a:p>
            <a:pPr algn="just"/>
            <a:r>
              <a:rPr lang="en-IN" sz="2400" dirty="0">
                <a:latin typeface="Book Antiqua" panose="02040602050305030304" pitchFamily="18" charset="0"/>
              </a:rPr>
              <a:t>What if certain specified behaviours have not been programmed?</a:t>
            </a:r>
          </a:p>
          <a:p>
            <a:pPr algn="just"/>
            <a:r>
              <a:rPr lang="en-IN" sz="2400" dirty="0">
                <a:latin typeface="Book Antiqua" panose="02040602050305030304" pitchFamily="18" charset="0"/>
              </a:rPr>
              <a:t>what if certain programmed (implemented) behaviours have not been specified?</a:t>
            </a:r>
          </a:p>
          <a:p>
            <a:endParaRPr lang="en-IN" dirty="0"/>
          </a:p>
        </p:txBody>
      </p:sp>
    </p:spTree>
    <p:extLst>
      <p:ext uri="{BB962C8B-B14F-4D97-AF65-F5344CB8AC3E}">
        <p14:creationId xmlns:p14="http://schemas.microsoft.com/office/powerpoint/2010/main" val="3779169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Venn Diagram Usage to test for validity</a:t>
            </a:r>
            <a:endParaRPr lang="en-IN" dirty="0"/>
          </a:p>
        </p:txBody>
      </p:sp>
      <p:sp>
        <p:nvSpPr>
          <p:cNvPr id="7" name="Rectangle 6">
            <a:extLst>
              <a:ext uri="{FF2B5EF4-FFF2-40B4-BE49-F238E27FC236}">
                <a16:creationId xmlns:a16="http://schemas.microsoft.com/office/drawing/2014/main" id="{CF5A2586-21A6-444A-AB6F-1C43D5FD3411}"/>
              </a:ext>
            </a:extLst>
          </p:cNvPr>
          <p:cNvSpPr/>
          <p:nvPr/>
        </p:nvSpPr>
        <p:spPr>
          <a:xfrm>
            <a:off x="405780" y="4552037"/>
            <a:ext cx="10945216" cy="2246769"/>
          </a:xfrm>
          <a:prstGeom prst="rect">
            <a:avLst/>
          </a:prstGeom>
        </p:spPr>
        <p:txBody>
          <a:bodyPr wrap="square">
            <a:spAutoFit/>
          </a:bodyPr>
          <a:lstStyle/>
          <a:p>
            <a:r>
              <a:rPr lang="en-IN" sz="2000" dirty="0">
                <a:latin typeface="Book Antiqua" panose="02040602050305030304" pitchFamily="18" charset="0"/>
              </a:rPr>
              <a:t>specified </a:t>
            </a:r>
            <a:r>
              <a:rPr lang="en-IN" sz="2000" dirty="0" err="1">
                <a:latin typeface="Book Antiqua" panose="02040602050305030304" pitchFamily="18" charset="0"/>
              </a:rPr>
              <a:t>behaviors</a:t>
            </a:r>
            <a:r>
              <a:rPr lang="en-IN" sz="2000" dirty="0">
                <a:latin typeface="Book Antiqua" panose="02040602050305030304" pitchFamily="18" charset="0"/>
              </a:rPr>
              <a:t> that are not tested(region 2 and 5)</a:t>
            </a:r>
          </a:p>
          <a:p>
            <a:r>
              <a:rPr lang="en-IN" sz="2000" dirty="0">
                <a:latin typeface="Book Antiqua" panose="02040602050305030304" pitchFamily="18" charset="0"/>
              </a:rPr>
              <a:t>specified </a:t>
            </a:r>
            <a:r>
              <a:rPr lang="en-IN" sz="2000" dirty="0" err="1">
                <a:latin typeface="Book Antiqua" panose="02040602050305030304" pitchFamily="18" charset="0"/>
              </a:rPr>
              <a:t>behaviors</a:t>
            </a:r>
            <a:r>
              <a:rPr lang="en-IN" sz="2000" dirty="0">
                <a:latin typeface="Book Antiqua" panose="02040602050305030304" pitchFamily="18" charset="0"/>
              </a:rPr>
              <a:t> that are tested (regions 1 and 4)</a:t>
            </a:r>
          </a:p>
          <a:p>
            <a:r>
              <a:rPr lang="en-IN" sz="2000" dirty="0">
                <a:latin typeface="Book Antiqua" panose="02040602050305030304" pitchFamily="18" charset="0"/>
              </a:rPr>
              <a:t>test cases that correspond to unspecified </a:t>
            </a:r>
            <a:r>
              <a:rPr lang="en-IN" sz="2000" dirty="0" err="1">
                <a:latin typeface="Book Antiqua" panose="02040602050305030304" pitchFamily="18" charset="0"/>
              </a:rPr>
              <a:t>behaviors</a:t>
            </a:r>
            <a:r>
              <a:rPr lang="en-IN" sz="2000" dirty="0">
                <a:latin typeface="Book Antiqua" panose="02040602050305030304" pitchFamily="18" charset="0"/>
              </a:rPr>
              <a:t> (regions 3 and 7)</a:t>
            </a:r>
          </a:p>
          <a:p>
            <a:r>
              <a:rPr lang="en-IN" sz="2000" dirty="0">
                <a:latin typeface="Book Antiqua" panose="02040602050305030304" pitchFamily="18" charset="0"/>
              </a:rPr>
              <a:t>there may be programmed </a:t>
            </a:r>
            <a:r>
              <a:rPr lang="en-IN" sz="2000" dirty="0" err="1">
                <a:latin typeface="Book Antiqua" panose="02040602050305030304" pitchFamily="18" charset="0"/>
              </a:rPr>
              <a:t>behaviors</a:t>
            </a:r>
            <a:r>
              <a:rPr lang="en-IN" sz="2000" dirty="0">
                <a:latin typeface="Book Antiqua" panose="02040602050305030304" pitchFamily="18" charset="0"/>
              </a:rPr>
              <a:t> that are not tested (regions 2 and 6)</a:t>
            </a:r>
          </a:p>
          <a:p>
            <a:r>
              <a:rPr lang="en-IN" sz="2000" dirty="0">
                <a:latin typeface="Book Antiqua" panose="02040602050305030304" pitchFamily="18" charset="0"/>
              </a:rPr>
              <a:t> programmed</a:t>
            </a:r>
          </a:p>
          <a:p>
            <a:r>
              <a:rPr lang="en-IN" sz="2000" dirty="0" err="1">
                <a:latin typeface="Book Antiqua" panose="02040602050305030304" pitchFamily="18" charset="0"/>
              </a:rPr>
              <a:t>behaviors</a:t>
            </a:r>
            <a:r>
              <a:rPr lang="en-IN" sz="2000" dirty="0">
                <a:latin typeface="Book Antiqua" panose="02040602050305030304" pitchFamily="18" charset="0"/>
              </a:rPr>
              <a:t> that are tested (regions 1 and 3)</a:t>
            </a:r>
          </a:p>
          <a:p>
            <a:r>
              <a:rPr lang="en-IN" sz="2000" dirty="0">
                <a:latin typeface="Book Antiqua" panose="02040602050305030304" pitchFamily="18" charset="0"/>
              </a:rPr>
              <a:t>test cases that correspond to </a:t>
            </a:r>
            <a:r>
              <a:rPr lang="en-IN" sz="2000" dirty="0" err="1">
                <a:latin typeface="Book Antiqua" panose="02040602050305030304" pitchFamily="18" charset="0"/>
              </a:rPr>
              <a:t>behaviors</a:t>
            </a:r>
            <a:r>
              <a:rPr lang="en-IN" sz="2000" dirty="0">
                <a:latin typeface="Book Antiqua" panose="02040602050305030304" pitchFamily="18" charset="0"/>
              </a:rPr>
              <a:t> that were not implemented (regions 4 and 7)</a:t>
            </a:r>
          </a:p>
        </p:txBody>
      </p:sp>
      <p:pic>
        <p:nvPicPr>
          <p:cNvPr id="3" name="Picture 2">
            <a:extLst>
              <a:ext uri="{FF2B5EF4-FFF2-40B4-BE49-F238E27FC236}">
                <a16:creationId xmlns:a16="http://schemas.microsoft.com/office/drawing/2014/main" id="{F12DA570-2911-4205-AF37-FA7AC70DD906}"/>
              </a:ext>
            </a:extLst>
          </p:cNvPr>
          <p:cNvPicPr>
            <a:picLocks noChangeAspect="1"/>
          </p:cNvPicPr>
          <p:nvPr/>
        </p:nvPicPr>
        <p:blipFill>
          <a:blip r:embed="rId3"/>
          <a:stretch>
            <a:fillRect/>
          </a:stretch>
        </p:blipFill>
        <p:spPr>
          <a:xfrm>
            <a:off x="3070077" y="1754327"/>
            <a:ext cx="4680519" cy="2494904"/>
          </a:xfrm>
          <a:prstGeom prst="rect">
            <a:avLst/>
          </a:prstGeom>
        </p:spPr>
      </p:pic>
    </p:spTree>
    <p:extLst>
      <p:ext uri="{BB962C8B-B14F-4D97-AF65-F5344CB8AC3E}">
        <p14:creationId xmlns:p14="http://schemas.microsoft.com/office/powerpoint/2010/main" val="285533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do Venn diagram for a requirement</a:t>
            </a:r>
            <a:endParaRPr lang="en-IN" dirty="0"/>
          </a:p>
        </p:txBody>
      </p:sp>
      <p:sp>
        <p:nvSpPr>
          <p:cNvPr id="4" name="Rectangle 3">
            <a:extLst>
              <a:ext uri="{FF2B5EF4-FFF2-40B4-BE49-F238E27FC236}">
                <a16:creationId xmlns:a16="http://schemas.microsoft.com/office/drawing/2014/main" id="{48D8A365-1AB9-4070-9A60-EBA10FC4E258}"/>
              </a:ext>
            </a:extLst>
          </p:cNvPr>
          <p:cNvSpPr/>
          <p:nvPr/>
        </p:nvSpPr>
        <p:spPr>
          <a:xfrm>
            <a:off x="729816" y="2348880"/>
            <a:ext cx="10729192" cy="1815882"/>
          </a:xfrm>
          <a:prstGeom prst="rect">
            <a:avLst/>
          </a:prstGeom>
        </p:spPr>
        <p:txBody>
          <a:bodyPr wrap="square">
            <a:spAutoFit/>
          </a:bodyPr>
          <a:lstStyle/>
          <a:p>
            <a:pPr algn="just"/>
            <a:r>
              <a:rPr lang="en-IN" sz="2800" dirty="0">
                <a:latin typeface="Book Antiqua" panose="02040602050305030304" pitchFamily="18" charset="0"/>
              </a:rPr>
              <a:t>God give me the serenity to accept things which cannot be changed;</a:t>
            </a:r>
            <a:br>
              <a:rPr lang="en-IN" sz="2800" dirty="0">
                <a:latin typeface="Book Antiqua" panose="02040602050305030304" pitchFamily="18" charset="0"/>
              </a:rPr>
            </a:br>
            <a:r>
              <a:rPr lang="en-IN" sz="2800" dirty="0">
                <a:latin typeface="Book Antiqua" panose="02040602050305030304" pitchFamily="18" charset="0"/>
              </a:rPr>
              <a:t>Give me courage to change things which must be changed;</a:t>
            </a:r>
            <a:br>
              <a:rPr lang="en-IN" sz="2800" dirty="0">
                <a:latin typeface="Book Antiqua" panose="02040602050305030304" pitchFamily="18" charset="0"/>
              </a:rPr>
            </a:br>
            <a:r>
              <a:rPr lang="en-IN" sz="2800" dirty="0">
                <a:latin typeface="Book Antiqua" panose="02040602050305030304" pitchFamily="18" charset="0"/>
              </a:rPr>
              <a:t>And the wisdom to distinguish one from the other.</a:t>
            </a:r>
          </a:p>
        </p:txBody>
      </p:sp>
    </p:spTree>
    <p:extLst>
      <p:ext uri="{BB962C8B-B14F-4D97-AF65-F5344CB8AC3E}">
        <p14:creationId xmlns:p14="http://schemas.microsoft.com/office/powerpoint/2010/main" val="213519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a:prstGeom prst="rect">
            <a:avLst/>
          </a:prstGeom>
        </p:spPr>
        <p:txBody>
          <a:bodyPr anchor="b">
            <a:normAutofit/>
          </a:bodyPr>
          <a:lstStyle/>
          <a:p>
            <a:r>
              <a:rPr lang="en-US" dirty="0"/>
              <a:t>Let's do Venn diagram for a requirement</a:t>
            </a:r>
            <a:endParaRPr lang="en-IN" dirty="0"/>
          </a:p>
        </p:txBody>
      </p:sp>
      <p:pic>
        <p:nvPicPr>
          <p:cNvPr id="3" name="Picture 2">
            <a:extLst>
              <a:ext uri="{FF2B5EF4-FFF2-40B4-BE49-F238E27FC236}">
                <a16:creationId xmlns:a16="http://schemas.microsoft.com/office/drawing/2014/main" id="{5F13D48D-BE96-474B-A387-9F28D9592E5C}"/>
              </a:ext>
            </a:extLst>
          </p:cNvPr>
          <p:cNvPicPr>
            <a:picLocks noChangeAspect="1"/>
          </p:cNvPicPr>
          <p:nvPr/>
        </p:nvPicPr>
        <p:blipFill>
          <a:blip r:embed="rId3"/>
          <a:stretch>
            <a:fillRect/>
          </a:stretch>
        </p:blipFill>
        <p:spPr>
          <a:xfrm>
            <a:off x="2566020" y="1620553"/>
            <a:ext cx="7632848" cy="5025229"/>
          </a:xfrm>
          <a:prstGeom prst="rect">
            <a:avLst/>
          </a:prstGeom>
          <a:noFill/>
        </p:spPr>
      </p:pic>
    </p:spTree>
    <p:extLst>
      <p:ext uri="{BB962C8B-B14F-4D97-AF65-F5344CB8AC3E}">
        <p14:creationId xmlns:p14="http://schemas.microsoft.com/office/powerpoint/2010/main" val="1496908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Identifying Test Cases</a:t>
            </a:r>
            <a:endParaRPr lang="en-IN" dirty="0"/>
          </a:p>
        </p:txBody>
      </p:sp>
      <p:sp>
        <p:nvSpPr>
          <p:cNvPr id="3" name="TextBox 2">
            <a:extLst>
              <a:ext uri="{FF2B5EF4-FFF2-40B4-BE49-F238E27FC236}">
                <a16:creationId xmlns:a16="http://schemas.microsoft.com/office/drawing/2014/main" id="{47B02516-7CCA-4028-82BC-831364757899}"/>
              </a:ext>
            </a:extLst>
          </p:cNvPr>
          <p:cNvSpPr txBox="1"/>
          <p:nvPr/>
        </p:nvSpPr>
        <p:spPr>
          <a:xfrm>
            <a:off x="1629916" y="5085184"/>
            <a:ext cx="8352928" cy="424732"/>
          </a:xfrm>
          <a:prstGeom prst="rect">
            <a:avLst/>
          </a:prstGeom>
          <a:noFill/>
        </p:spPr>
        <p:txBody>
          <a:bodyPr wrap="square" rtlCol="0">
            <a:spAutoFit/>
          </a:bodyPr>
          <a:lstStyle/>
          <a:p>
            <a:pPr>
              <a:lnSpc>
                <a:spcPct val="90000"/>
              </a:lnSpc>
            </a:pPr>
            <a:r>
              <a:rPr lang="en-IN" sz="2400" dirty="0"/>
              <a:t>Refer 1</a:t>
            </a:r>
            <a:r>
              <a:rPr lang="en-IN" sz="2400" baseline="30000" dirty="0"/>
              <a:t>st</a:t>
            </a:r>
            <a:r>
              <a:rPr lang="en-IN" sz="2400" dirty="0"/>
              <a:t> Text Book</a:t>
            </a:r>
          </a:p>
        </p:txBody>
      </p:sp>
    </p:spTree>
    <p:extLst>
      <p:ext uri="{BB962C8B-B14F-4D97-AF65-F5344CB8AC3E}">
        <p14:creationId xmlns:p14="http://schemas.microsoft.com/office/powerpoint/2010/main" val="1105431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 Test cases-Approaches</a:t>
            </a:r>
            <a:endParaRPr lang="en-IN" dirty="0"/>
          </a:p>
        </p:txBody>
      </p:sp>
      <p:graphicFrame>
        <p:nvGraphicFramePr>
          <p:cNvPr id="6" name="Content Placeholder 5">
            <a:extLst>
              <a:ext uri="{FF2B5EF4-FFF2-40B4-BE49-F238E27FC236}">
                <a16:creationId xmlns:a16="http://schemas.microsoft.com/office/drawing/2014/main" id="{3E5E3896-A6D5-464B-A7F3-18C9FA4C30B3}"/>
              </a:ext>
            </a:extLst>
          </p:cNvPr>
          <p:cNvGraphicFramePr>
            <a:graphicFrameLocks noGrp="1"/>
          </p:cNvGraphicFramePr>
          <p:nvPr>
            <p:ph idx="1"/>
            <p:extLst>
              <p:ext uri="{D42A27DB-BD31-4B8C-83A1-F6EECF244321}">
                <p14:modId xmlns:p14="http://schemas.microsoft.com/office/powerpoint/2010/main" val="2480977951"/>
              </p:ext>
            </p:extLst>
          </p:nvPr>
        </p:nvGraphicFramePr>
        <p:xfrm>
          <a:off x="1522413" y="1905000"/>
          <a:ext cx="9144000"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82230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Testing</a:t>
            </a:r>
            <a:endParaRPr lang="en-IN" dirty="0"/>
          </a:p>
        </p:txBody>
      </p:sp>
      <p:pic>
        <p:nvPicPr>
          <p:cNvPr id="10" name="Picture 9">
            <a:extLst>
              <a:ext uri="{FF2B5EF4-FFF2-40B4-BE49-F238E27FC236}">
                <a16:creationId xmlns:a16="http://schemas.microsoft.com/office/drawing/2014/main" id="{02B51E11-5208-498D-808D-874939BD0B4E}"/>
              </a:ext>
            </a:extLst>
          </p:cNvPr>
          <p:cNvPicPr>
            <a:picLocks noChangeAspect="1"/>
          </p:cNvPicPr>
          <p:nvPr/>
        </p:nvPicPr>
        <p:blipFill>
          <a:blip r:embed="rId3"/>
          <a:stretch>
            <a:fillRect/>
          </a:stretch>
        </p:blipFill>
        <p:spPr>
          <a:xfrm>
            <a:off x="6797248" y="1781565"/>
            <a:ext cx="5184576" cy="1696926"/>
          </a:xfrm>
          <a:prstGeom prst="rect">
            <a:avLst/>
          </a:prstGeom>
        </p:spPr>
      </p:pic>
      <p:sp>
        <p:nvSpPr>
          <p:cNvPr id="12" name="TextBox 11">
            <a:extLst>
              <a:ext uri="{FF2B5EF4-FFF2-40B4-BE49-F238E27FC236}">
                <a16:creationId xmlns:a16="http://schemas.microsoft.com/office/drawing/2014/main" id="{8848545B-1E08-457C-BB75-4CFD8EBA04F1}"/>
              </a:ext>
            </a:extLst>
          </p:cNvPr>
          <p:cNvSpPr txBox="1"/>
          <p:nvPr/>
        </p:nvSpPr>
        <p:spPr>
          <a:xfrm>
            <a:off x="765820" y="1988840"/>
            <a:ext cx="5616624" cy="4302716"/>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ü"/>
            </a:pPr>
            <a:r>
              <a:rPr lang="en-IN" sz="2400" dirty="0">
                <a:latin typeface="Book Antiqua" panose="02040602050305030304" pitchFamily="18" charset="0"/>
              </a:rPr>
              <a:t>Function that maps values from input domain to the values in output.</a:t>
            </a:r>
          </a:p>
          <a:p>
            <a:pPr marL="342900" indent="-342900" algn="just">
              <a:lnSpc>
                <a:spcPct val="150000"/>
              </a:lnSpc>
              <a:buFont typeface="Wingdings" panose="05000000000000000000" pitchFamily="2" charset="2"/>
              <a:buChar char="ü"/>
            </a:pPr>
            <a:r>
              <a:rPr lang="en-IN" sz="2400" dirty="0">
                <a:latin typeface="Book Antiqua" panose="02040602050305030304" pitchFamily="18" charset="0"/>
              </a:rPr>
              <a:t>Content of the black box is never understood except in terms of input and output.</a:t>
            </a:r>
          </a:p>
          <a:p>
            <a:pPr marL="342900" indent="-342900" algn="just">
              <a:lnSpc>
                <a:spcPct val="150000"/>
              </a:lnSpc>
              <a:buFont typeface="Wingdings" panose="05000000000000000000" pitchFamily="2" charset="2"/>
              <a:buChar char="ü"/>
            </a:pPr>
            <a:r>
              <a:rPr lang="en-IN" sz="2400" dirty="0">
                <a:latin typeface="Book Antiqua" panose="02040602050305030304" pitchFamily="18" charset="0"/>
              </a:rPr>
              <a:t>Only requirement is the specification document.</a:t>
            </a:r>
          </a:p>
          <a:p>
            <a:pPr>
              <a:lnSpc>
                <a:spcPct val="90000"/>
              </a:lnSpc>
            </a:pPr>
            <a:endParaRPr lang="en-IN" sz="2400" dirty="0"/>
          </a:p>
        </p:txBody>
      </p:sp>
    </p:spTree>
    <p:extLst>
      <p:ext uri="{BB962C8B-B14F-4D97-AF65-F5344CB8AC3E}">
        <p14:creationId xmlns:p14="http://schemas.microsoft.com/office/powerpoint/2010/main" val="2024820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Testing</a:t>
            </a:r>
            <a:endParaRPr lang="en-IN" dirty="0"/>
          </a:p>
        </p:txBody>
      </p:sp>
      <p:sp>
        <p:nvSpPr>
          <p:cNvPr id="3" name="Content Placeholder 2">
            <a:extLst>
              <a:ext uri="{FF2B5EF4-FFF2-40B4-BE49-F238E27FC236}">
                <a16:creationId xmlns:a16="http://schemas.microsoft.com/office/drawing/2014/main" id="{A6DD47B0-3868-4EF7-A374-E445A94DDED7}"/>
              </a:ext>
            </a:extLst>
          </p:cNvPr>
          <p:cNvSpPr>
            <a:spLocks noGrp="1"/>
          </p:cNvSpPr>
          <p:nvPr>
            <p:ph idx="1"/>
          </p:nvPr>
        </p:nvSpPr>
        <p:spPr/>
        <p:txBody>
          <a:bodyPr/>
          <a:lstStyle/>
          <a:p>
            <a:pPr marL="0" indent="0">
              <a:buNone/>
            </a:pPr>
            <a:r>
              <a:rPr lang="en-IN" b="1" dirty="0">
                <a:solidFill>
                  <a:schemeClr val="bg1"/>
                </a:solidFill>
                <a:latin typeface="Book Antiqua" panose="02040602050305030304" pitchFamily="18" charset="0"/>
                <a:cs typeface="Sanskrit Text" panose="020B0502040204020203" pitchFamily="18" charset="0"/>
              </a:rPr>
              <a:t>Advantages</a:t>
            </a:r>
          </a:p>
          <a:p>
            <a:r>
              <a:rPr lang="en-IN" dirty="0">
                <a:latin typeface="Book Antiqua" panose="02040602050305030304" pitchFamily="18" charset="0"/>
                <a:cs typeface="Sanskrit Text" panose="020B0502040204020203" pitchFamily="18" charset="0"/>
              </a:rPr>
              <a:t>Independent Implementation</a:t>
            </a:r>
          </a:p>
          <a:p>
            <a:r>
              <a:rPr lang="en-IN" dirty="0">
                <a:latin typeface="Book Antiqua" panose="02040602050305030304" pitchFamily="18" charset="0"/>
                <a:cs typeface="Sanskrit Text" panose="020B0502040204020203" pitchFamily="18" charset="0"/>
              </a:rPr>
              <a:t>Reduce project development Interval</a:t>
            </a:r>
          </a:p>
          <a:p>
            <a:pPr marL="0" indent="0">
              <a:buNone/>
            </a:pPr>
            <a:r>
              <a:rPr lang="en-IN" b="1" dirty="0">
                <a:solidFill>
                  <a:schemeClr val="bg1"/>
                </a:solidFill>
                <a:latin typeface="Book Antiqua" panose="02040602050305030304" pitchFamily="18" charset="0"/>
                <a:cs typeface="Sanskrit Text" panose="020B0502040204020203" pitchFamily="18" charset="0"/>
              </a:rPr>
              <a:t>Disadvantages</a:t>
            </a:r>
          </a:p>
          <a:p>
            <a:r>
              <a:rPr lang="en-IN" dirty="0">
                <a:latin typeface="Book Antiqua" panose="02040602050305030304" pitchFamily="18" charset="0"/>
                <a:cs typeface="Sanskrit Text" panose="020B0502040204020203" pitchFamily="18" charset="0"/>
              </a:rPr>
              <a:t>Redundancy among test cases</a:t>
            </a:r>
          </a:p>
          <a:p>
            <a:pPr marL="0" indent="0">
              <a:buNone/>
            </a:pPr>
            <a:endParaRPr lang="en-IN" dirty="0"/>
          </a:p>
        </p:txBody>
      </p:sp>
    </p:spTree>
    <p:extLst>
      <p:ext uri="{BB962C8B-B14F-4D97-AF65-F5344CB8AC3E}">
        <p14:creationId xmlns:p14="http://schemas.microsoft.com/office/powerpoint/2010/main" val="2028672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0013E-BB28-4CEA-B7B4-E2A6B877B684}"/>
              </a:ext>
            </a:extLst>
          </p:cNvPr>
          <p:cNvSpPr>
            <a:spLocks noGrp="1"/>
          </p:cNvSpPr>
          <p:nvPr>
            <p:ph type="title"/>
          </p:nvPr>
        </p:nvSpPr>
        <p:spPr/>
        <p:txBody>
          <a:bodyPr/>
          <a:lstStyle/>
          <a:p>
            <a:r>
              <a:rPr lang="en-IN" dirty="0"/>
              <a:t>About Agile Methodology</a:t>
            </a:r>
          </a:p>
        </p:txBody>
      </p:sp>
      <p:pic>
        <p:nvPicPr>
          <p:cNvPr id="5" name="Picture 4">
            <a:extLst>
              <a:ext uri="{FF2B5EF4-FFF2-40B4-BE49-F238E27FC236}">
                <a16:creationId xmlns:a16="http://schemas.microsoft.com/office/drawing/2014/main" id="{5EB6779D-4B69-45A8-932C-5881A1A51B37}"/>
              </a:ext>
            </a:extLst>
          </p:cNvPr>
          <p:cNvPicPr>
            <a:picLocks noChangeAspect="1"/>
          </p:cNvPicPr>
          <p:nvPr/>
        </p:nvPicPr>
        <p:blipFill>
          <a:blip r:embed="rId2"/>
          <a:stretch>
            <a:fillRect/>
          </a:stretch>
        </p:blipFill>
        <p:spPr>
          <a:xfrm>
            <a:off x="1269876" y="1844824"/>
            <a:ext cx="10297144" cy="4587510"/>
          </a:xfrm>
          <a:prstGeom prst="rect">
            <a:avLst/>
          </a:prstGeom>
        </p:spPr>
      </p:pic>
    </p:spTree>
    <p:extLst>
      <p:ext uri="{BB962C8B-B14F-4D97-AF65-F5344CB8AC3E}">
        <p14:creationId xmlns:p14="http://schemas.microsoft.com/office/powerpoint/2010/main" val="3872440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a:prstGeom prst="rect">
            <a:avLst/>
          </a:prstGeom>
        </p:spPr>
        <p:txBody>
          <a:bodyPr anchor="b">
            <a:normAutofit/>
          </a:bodyPr>
          <a:lstStyle/>
          <a:p>
            <a:r>
              <a:rPr lang="en-US" dirty="0"/>
              <a:t>Functional Testing</a:t>
            </a:r>
            <a:endParaRPr lang="en-IN" dirty="0"/>
          </a:p>
        </p:txBody>
      </p:sp>
      <p:pic>
        <p:nvPicPr>
          <p:cNvPr id="4" name="Picture 3">
            <a:extLst>
              <a:ext uri="{FF2B5EF4-FFF2-40B4-BE49-F238E27FC236}">
                <a16:creationId xmlns:a16="http://schemas.microsoft.com/office/drawing/2014/main" id="{441D9AAF-C3CF-4A54-9F0B-7EBA353D4EF6}"/>
              </a:ext>
            </a:extLst>
          </p:cNvPr>
          <p:cNvPicPr>
            <a:picLocks noChangeAspect="1"/>
          </p:cNvPicPr>
          <p:nvPr/>
        </p:nvPicPr>
        <p:blipFill>
          <a:blip r:embed="rId3"/>
          <a:stretch>
            <a:fillRect/>
          </a:stretch>
        </p:blipFill>
        <p:spPr>
          <a:xfrm>
            <a:off x="1522414" y="2598419"/>
            <a:ext cx="9144000" cy="2880361"/>
          </a:xfrm>
          <a:prstGeom prst="rect">
            <a:avLst/>
          </a:prstGeom>
          <a:noFill/>
        </p:spPr>
      </p:pic>
    </p:spTree>
    <p:extLst>
      <p:ext uri="{BB962C8B-B14F-4D97-AF65-F5344CB8AC3E}">
        <p14:creationId xmlns:p14="http://schemas.microsoft.com/office/powerpoint/2010/main" val="2440462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7461695E-2ADD-4B30-897F-E170FA02E64B}"/>
              </a:ext>
            </a:extLst>
          </p:cNvPr>
          <p:cNvSpPr>
            <a:spLocks noGrp="1"/>
          </p:cNvSpPr>
          <p:nvPr>
            <p:ph type="title"/>
          </p:nvPr>
        </p:nvSpPr>
        <p:spPr>
          <a:xfrm>
            <a:off x="1522413" y="476672"/>
            <a:ext cx="9143998" cy="1020762"/>
          </a:xfrm>
        </p:spPr>
        <p:txBody>
          <a:bodyPr/>
          <a:lstStyle/>
          <a:p>
            <a:pPr>
              <a:defRPr/>
            </a:pPr>
            <a:r>
              <a:rPr lang="en-US" altLang="en-US" dirty="0">
                <a:solidFill>
                  <a:schemeClr val="tx1">
                    <a:lumMod val="75000"/>
                    <a:lumOff val="25000"/>
                  </a:schemeClr>
                </a:solidFill>
              </a:rPr>
              <a:t>Structural Testing</a:t>
            </a:r>
            <a:endParaRPr lang="en-IN" altLang="en-US" dirty="0">
              <a:solidFill>
                <a:schemeClr val="tx1">
                  <a:lumMod val="75000"/>
                  <a:lumOff val="25000"/>
                </a:schemeClr>
              </a:solidFill>
            </a:endParaRPr>
          </a:p>
        </p:txBody>
      </p:sp>
      <p:sp>
        <p:nvSpPr>
          <p:cNvPr id="13315" name="Content Placeholder 2">
            <a:extLst>
              <a:ext uri="{FF2B5EF4-FFF2-40B4-BE49-F238E27FC236}">
                <a16:creationId xmlns:a16="http://schemas.microsoft.com/office/drawing/2014/main" id="{A23ADD29-FAD7-4EEA-B217-C75211D85075}"/>
              </a:ext>
            </a:extLst>
          </p:cNvPr>
          <p:cNvSpPr>
            <a:spLocks noGrp="1"/>
          </p:cNvSpPr>
          <p:nvPr>
            <p:ph idx="1"/>
          </p:nvPr>
        </p:nvSpPr>
        <p:spPr>
          <a:xfrm>
            <a:off x="1053852" y="1905000"/>
            <a:ext cx="10945216" cy="4267200"/>
          </a:xfrm>
        </p:spPr>
        <p:txBody>
          <a:bodyPr/>
          <a:lstStyle/>
          <a:p>
            <a:pPr algn="just" eaLnBrk="1" hangingPunct="1"/>
            <a:r>
              <a:rPr lang="en-US" altLang="en-US" sz="2800" dirty="0">
                <a:latin typeface="Book Antiqua" panose="02040602050305030304" pitchFamily="18" charset="0"/>
              </a:rPr>
              <a:t>Use internal structure of the software to derive test cases.</a:t>
            </a:r>
          </a:p>
          <a:p>
            <a:pPr algn="just" eaLnBrk="1" hangingPunct="1"/>
            <a:r>
              <a:rPr lang="en-US" altLang="en-US" sz="2800" dirty="0">
                <a:latin typeface="Book Antiqua" panose="02040602050305030304" pitchFamily="18" charset="0"/>
              </a:rPr>
              <a:t>Commonly termed as </a:t>
            </a:r>
            <a:r>
              <a:rPr lang="en-US" altLang="en-US" sz="2800" dirty="0">
                <a:solidFill>
                  <a:schemeClr val="accent5">
                    <a:lumMod val="60000"/>
                    <a:lumOff val="40000"/>
                  </a:schemeClr>
                </a:solidFill>
                <a:latin typeface="Book Antiqua" panose="02040602050305030304" pitchFamily="18" charset="0"/>
              </a:rPr>
              <a:t>“white box” or “glass box” </a:t>
            </a:r>
            <a:r>
              <a:rPr lang="en-US" altLang="en-US" sz="2800" dirty="0">
                <a:latin typeface="Book Antiqua" panose="02040602050305030304" pitchFamily="18" charset="0"/>
              </a:rPr>
              <a:t>testing.</a:t>
            </a:r>
          </a:p>
          <a:p>
            <a:pPr algn="just" eaLnBrk="1" hangingPunct="1"/>
            <a:r>
              <a:rPr lang="en-US" altLang="en-US" sz="2800" dirty="0">
                <a:latin typeface="Book Antiqua" panose="02040602050305030304" pitchFamily="18" charset="0"/>
              </a:rPr>
              <a:t>Requires strong theoretical Basis.</a:t>
            </a:r>
          </a:p>
          <a:p>
            <a:pPr algn="just" eaLnBrk="1" hangingPunct="1"/>
            <a:r>
              <a:rPr lang="en-US" altLang="en-US" sz="2800" dirty="0">
                <a:latin typeface="Book Antiqua" panose="02040602050305030304" pitchFamily="18" charset="0"/>
              </a:rPr>
              <a:t>Test Coverage Metrics to explicitly state the extent the software has been tested.</a:t>
            </a:r>
          </a:p>
          <a:p>
            <a:pPr algn="just" eaLnBrk="1" hangingPunct="1"/>
            <a:r>
              <a:rPr lang="en-US" altLang="en-US" sz="2800" dirty="0">
                <a:latin typeface="Book Antiqua" panose="02040602050305030304" pitchFamily="18" charset="0"/>
              </a:rPr>
              <a:t>Can be used at all levels of testing like </a:t>
            </a:r>
            <a:r>
              <a:rPr lang="en-US" altLang="en-US" sz="2800" dirty="0">
                <a:solidFill>
                  <a:schemeClr val="accent5">
                    <a:lumMod val="60000"/>
                    <a:lumOff val="40000"/>
                  </a:schemeClr>
                </a:solidFill>
                <a:latin typeface="Book Antiqua" panose="02040602050305030304" pitchFamily="18" charset="0"/>
              </a:rPr>
              <a:t>component testing, component integration testing, and system and acceptance testing</a:t>
            </a:r>
            <a:r>
              <a:rPr lang="en-US" altLang="en-US" dirty="0">
                <a:solidFill>
                  <a:srgbClr val="FF0000"/>
                </a:solidFill>
              </a:rPr>
              <a:t>.</a:t>
            </a:r>
          </a:p>
          <a:p>
            <a:pPr marL="0" indent="0" algn="just" eaLnBrk="1" hangingPunct="1">
              <a:buNone/>
            </a:pPr>
            <a:endParaRPr lang="en-IN" altLang="en-US" dirty="0">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7461695E-2ADD-4B30-897F-E170FA02E64B}"/>
              </a:ext>
            </a:extLst>
          </p:cNvPr>
          <p:cNvSpPr>
            <a:spLocks noGrp="1"/>
          </p:cNvSpPr>
          <p:nvPr>
            <p:ph type="title"/>
          </p:nvPr>
        </p:nvSpPr>
        <p:spPr>
          <a:xfrm>
            <a:off x="1522414" y="274638"/>
            <a:ext cx="9143998" cy="1020762"/>
          </a:xfrm>
          <a:prstGeom prst="rect">
            <a:avLst/>
          </a:prstGeom>
        </p:spPr>
        <p:txBody>
          <a:bodyPr anchor="b">
            <a:normAutofit/>
          </a:bodyPr>
          <a:lstStyle/>
          <a:p>
            <a:pPr>
              <a:defRPr/>
            </a:pPr>
            <a:r>
              <a:rPr lang="en-US" altLang="en-US"/>
              <a:t>Structural Testing</a:t>
            </a:r>
            <a:endParaRPr lang="en-IN" altLang="en-US"/>
          </a:p>
        </p:txBody>
      </p:sp>
      <p:pic>
        <p:nvPicPr>
          <p:cNvPr id="4" name="Content Placeholder 3">
            <a:extLst>
              <a:ext uri="{FF2B5EF4-FFF2-40B4-BE49-F238E27FC236}">
                <a16:creationId xmlns:a16="http://schemas.microsoft.com/office/drawing/2014/main" id="{690FEF4F-EE5D-4269-866F-0793E3D42BE4}"/>
              </a:ext>
            </a:extLst>
          </p:cNvPr>
          <p:cNvPicPr>
            <a:picLocks noGrp="1" noChangeAspect="1"/>
          </p:cNvPicPr>
          <p:nvPr>
            <p:ph idx="1"/>
          </p:nvPr>
        </p:nvPicPr>
        <p:blipFill>
          <a:blip r:embed="rId2"/>
          <a:stretch>
            <a:fillRect/>
          </a:stretch>
        </p:blipFill>
        <p:spPr>
          <a:xfrm>
            <a:off x="1522414" y="2529841"/>
            <a:ext cx="9144000" cy="3017518"/>
          </a:xfrm>
          <a:prstGeom prst="rect">
            <a:avLst/>
          </a:prstGeom>
          <a:noFill/>
        </p:spPr>
      </p:pic>
    </p:spTree>
    <p:extLst>
      <p:ext uri="{BB962C8B-B14F-4D97-AF65-F5344CB8AC3E}">
        <p14:creationId xmlns:p14="http://schemas.microsoft.com/office/powerpoint/2010/main" val="3145307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7461695E-2ADD-4B30-897F-E170FA02E64B}"/>
              </a:ext>
            </a:extLst>
          </p:cNvPr>
          <p:cNvSpPr>
            <a:spLocks noGrp="1"/>
          </p:cNvSpPr>
          <p:nvPr>
            <p:ph type="title"/>
          </p:nvPr>
        </p:nvSpPr>
        <p:spPr>
          <a:xfrm>
            <a:off x="1522414" y="274638"/>
            <a:ext cx="9143998" cy="1020762"/>
          </a:xfrm>
          <a:prstGeom prst="rect">
            <a:avLst/>
          </a:prstGeom>
        </p:spPr>
        <p:txBody>
          <a:bodyPr anchor="b">
            <a:normAutofit/>
          </a:bodyPr>
          <a:lstStyle/>
          <a:p>
            <a:pPr>
              <a:defRPr/>
            </a:pPr>
            <a:r>
              <a:rPr lang="en-US" altLang="en-US" dirty="0"/>
              <a:t>Functional Verses Structural Debate</a:t>
            </a:r>
            <a:endParaRPr lang="en-IN" altLang="en-US" dirty="0"/>
          </a:p>
        </p:txBody>
      </p:sp>
      <p:sp>
        <p:nvSpPr>
          <p:cNvPr id="3" name="Content Placeholder 2">
            <a:extLst>
              <a:ext uri="{FF2B5EF4-FFF2-40B4-BE49-F238E27FC236}">
                <a16:creationId xmlns:a16="http://schemas.microsoft.com/office/drawing/2014/main" id="{1184913E-F20B-4308-822A-4B410A2D5A26}"/>
              </a:ext>
            </a:extLst>
          </p:cNvPr>
          <p:cNvSpPr>
            <a:spLocks noGrp="1"/>
          </p:cNvSpPr>
          <p:nvPr>
            <p:ph idx="1"/>
          </p:nvPr>
        </p:nvSpPr>
        <p:spPr/>
        <p:txBody>
          <a:bodyPr/>
          <a:lstStyle/>
          <a:p>
            <a:pPr marL="0" indent="0">
              <a:buNone/>
            </a:pPr>
            <a:r>
              <a:rPr lang="en-IN" b="1" dirty="0">
                <a:solidFill>
                  <a:schemeClr val="bg1"/>
                </a:solidFill>
              </a:rPr>
              <a:t>About Structural Testing</a:t>
            </a:r>
          </a:p>
          <a:p>
            <a:pPr marL="0" indent="0">
              <a:buNone/>
            </a:pPr>
            <a:r>
              <a:rPr lang="en-IN" dirty="0">
                <a:highlight>
                  <a:srgbClr val="800000"/>
                </a:highlight>
              </a:rPr>
              <a:t>Robert Poston </a:t>
            </a:r>
            <a:r>
              <a:rPr lang="en-IN" dirty="0"/>
              <a:t>Writes</a:t>
            </a:r>
          </a:p>
          <a:p>
            <a:pPr marL="0" indent="0">
              <a:buNone/>
            </a:pPr>
            <a:r>
              <a:rPr lang="en-IN" dirty="0"/>
              <a:t>“ Wasting tester’s time since 1970’s does </a:t>
            </a:r>
            <a:r>
              <a:rPr lang="en-IN" dirty="0">
                <a:highlight>
                  <a:srgbClr val="008000"/>
                </a:highlight>
              </a:rPr>
              <a:t>not support good software testing practice</a:t>
            </a:r>
            <a:r>
              <a:rPr lang="en-IN" dirty="0"/>
              <a:t> and should not be in the tester’s toolkit”</a:t>
            </a:r>
          </a:p>
          <a:p>
            <a:pPr marL="0" indent="0">
              <a:buNone/>
            </a:pPr>
            <a:r>
              <a:rPr lang="en-IN" dirty="0">
                <a:highlight>
                  <a:srgbClr val="800000"/>
                </a:highlight>
              </a:rPr>
              <a:t>Edward Miller</a:t>
            </a:r>
          </a:p>
          <a:p>
            <a:pPr marL="0" indent="0">
              <a:buNone/>
            </a:pPr>
            <a:r>
              <a:rPr lang="en-IN" dirty="0"/>
              <a:t>“Branch coverage if </a:t>
            </a:r>
            <a:r>
              <a:rPr lang="en-IN" dirty="0">
                <a:highlight>
                  <a:srgbClr val="008000"/>
                </a:highlight>
              </a:rPr>
              <a:t>attained 85% or more</a:t>
            </a:r>
            <a:r>
              <a:rPr lang="en-IN" dirty="0"/>
              <a:t>, tends to identify twice the number of defects that would have been found by ‘intuitive’ testing.</a:t>
            </a:r>
          </a:p>
        </p:txBody>
      </p:sp>
    </p:spTree>
    <p:extLst>
      <p:ext uri="{BB962C8B-B14F-4D97-AF65-F5344CB8AC3E}">
        <p14:creationId xmlns:p14="http://schemas.microsoft.com/office/powerpoint/2010/main" val="263103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7461695E-2ADD-4B30-897F-E170FA02E64B}"/>
              </a:ext>
            </a:extLst>
          </p:cNvPr>
          <p:cNvSpPr>
            <a:spLocks noGrp="1"/>
          </p:cNvSpPr>
          <p:nvPr>
            <p:ph type="title"/>
          </p:nvPr>
        </p:nvSpPr>
        <p:spPr>
          <a:xfrm>
            <a:off x="1522414" y="274638"/>
            <a:ext cx="9143998" cy="1020762"/>
          </a:xfrm>
          <a:prstGeom prst="rect">
            <a:avLst/>
          </a:prstGeom>
        </p:spPr>
        <p:txBody>
          <a:bodyPr anchor="b">
            <a:normAutofit/>
          </a:bodyPr>
          <a:lstStyle/>
          <a:p>
            <a:pPr>
              <a:defRPr/>
            </a:pPr>
            <a:r>
              <a:rPr lang="en-US" altLang="en-US" dirty="0"/>
              <a:t>Functional Verses Structural Debate</a:t>
            </a:r>
            <a:endParaRPr lang="en-IN" altLang="en-US" dirty="0"/>
          </a:p>
        </p:txBody>
      </p:sp>
      <p:pic>
        <p:nvPicPr>
          <p:cNvPr id="5" name="Content Placeholder 4">
            <a:extLst>
              <a:ext uri="{FF2B5EF4-FFF2-40B4-BE49-F238E27FC236}">
                <a16:creationId xmlns:a16="http://schemas.microsoft.com/office/drawing/2014/main" id="{EA5B6F3A-4F36-43EB-BCEB-53BFBDD5D6CB}"/>
              </a:ext>
            </a:extLst>
          </p:cNvPr>
          <p:cNvPicPr>
            <a:picLocks noGrp="1" noChangeAspect="1"/>
          </p:cNvPicPr>
          <p:nvPr>
            <p:ph idx="1"/>
          </p:nvPr>
        </p:nvPicPr>
        <p:blipFill>
          <a:blip r:embed="rId2"/>
          <a:stretch>
            <a:fillRect/>
          </a:stretch>
        </p:blipFill>
        <p:spPr>
          <a:xfrm>
            <a:off x="2566021" y="1916832"/>
            <a:ext cx="7704856" cy="3845535"/>
          </a:xfrm>
          <a:prstGeom prst="rect">
            <a:avLst/>
          </a:prstGeom>
        </p:spPr>
      </p:pic>
    </p:spTree>
    <p:extLst>
      <p:ext uri="{BB962C8B-B14F-4D97-AF65-F5344CB8AC3E}">
        <p14:creationId xmlns:p14="http://schemas.microsoft.com/office/powerpoint/2010/main" val="3574378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23F6A1BD-F1DE-48F4-B00C-AC3106F186B7}"/>
              </a:ext>
            </a:extLst>
          </p:cNvPr>
          <p:cNvSpPr>
            <a:spLocks noGrp="1"/>
          </p:cNvSpPr>
          <p:nvPr>
            <p:ph type="title"/>
          </p:nvPr>
        </p:nvSpPr>
        <p:spPr/>
        <p:txBody>
          <a:bodyPr/>
          <a:lstStyle/>
          <a:p>
            <a:pPr>
              <a:defRPr/>
            </a:pPr>
            <a:r>
              <a:rPr lang="en-US" altLang="en-US" dirty="0">
                <a:solidFill>
                  <a:schemeClr val="tx1">
                    <a:lumMod val="75000"/>
                    <a:lumOff val="25000"/>
                  </a:schemeClr>
                </a:solidFill>
              </a:rPr>
              <a:t>Which is better?</a:t>
            </a:r>
            <a:endParaRPr lang="en-IN" altLang="en-US" dirty="0">
              <a:solidFill>
                <a:schemeClr val="tx1">
                  <a:lumMod val="75000"/>
                  <a:lumOff val="25000"/>
                </a:schemeClr>
              </a:solidFill>
            </a:endParaRPr>
          </a:p>
        </p:txBody>
      </p:sp>
      <p:sp>
        <p:nvSpPr>
          <p:cNvPr id="14339" name="Content Placeholder 2">
            <a:extLst>
              <a:ext uri="{FF2B5EF4-FFF2-40B4-BE49-F238E27FC236}">
                <a16:creationId xmlns:a16="http://schemas.microsoft.com/office/drawing/2014/main" id="{0446D643-7CAD-4A68-968D-483C5E0F9E8F}"/>
              </a:ext>
            </a:extLst>
          </p:cNvPr>
          <p:cNvSpPr>
            <a:spLocks noGrp="1"/>
          </p:cNvSpPr>
          <p:nvPr>
            <p:ph idx="1"/>
          </p:nvPr>
        </p:nvSpPr>
        <p:spPr>
          <a:xfrm>
            <a:off x="1522414" y="1905000"/>
            <a:ext cx="10116614" cy="4267200"/>
          </a:xfrm>
        </p:spPr>
        <p:txBody>
          <a:bodyPr>
            <a:normAutofit/>
          </a:bodyPr>
          <a:lstStyle/>
          <a:p>
            <a:pPr eaLnBrk="1" hangingPunct="1">
              <a:buFont typeface="Wingdings" panose="05000000000000000000" pitchFamily="2" charset="2"/>
              <a:buChar char="v"/>
            </a:pPr>
            <a:r>
              <a:rPr lang="en-US" altLang="en-US" sz="2800" dirty="0">
                <a:latin typeface="Book Antiqua" panose="02040602050305030304" pitchFamily="18" charset="0"/>
              </a:rPr>
              <a:t>There is no single rule which can say whether white or black box is better.</a:t>
            </a:r>
          </a:p>
          <a:p>
            <a:pPr eaLnBrk="1" hangingPunct="1">
              <a:buFont typeface="Wingdings" panose="05000000000000000000" pitchFamily="2" charset="2"/>
              <a:buChar char="v"/>
            </a:pPr>
            <a:r>
              <a:rPr lang="en-US" altLang="en-US" sz="2800" dirty="0">
                <a:latin typeface="Book Antiqua" panose="02040602050305030304" pitchFamily="18" charset="0"/>
              </a:rPr>
              <a:t>QA has to concentrate on functional more than that of coding approach, however to be an efficient QA coding knowledge helps.</a:t>
            </a:r>
          </a:p>
          <a:p>
            <a:pPr eaLnBrk="1" hangingPunct="1">
              <a:buFont typeface="Wingdings" panose="05000000000000000000" pitchFamily="2" charset="2"/>
              <a:buChar char="v"/>
            </a:pPr>
            <a:r>
              <a:rPr lang="en-US" altLang="en-US" sz="2800" dirty="0">
                <a:latin typeface="Book Antiqua" panose="02040602050305030304" pitchFamily="18" charset="0"/>
              </a:rPr>
              <a:t>Developer/ unit tester will concentrate more on white box testing strategies.</a:t>
            </a:r>
            <a:endParaRPr lang="en-IN" altLang="en-US" sz="2800" dirty="0">
              <a:latin typeface="Book Antiqua" panose="02040602050305030304"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7A83A70D-F696-4D00-86F8-D39B489FBA20}"/>
              </a:ext>
            </a:extLst>
          </p:cNvPr>
          <p:cNvSpPr>
            <a:spLocks noGrp="1"/>
          </p:cNvSpPr>
          <p:nvPr>
            <p:ph type="title"/>
          </p:nvPr>
        </p:nvSpPr>
        <p:spPr/>
        <p:txBody>
          <a:bodyPr/>
          <a:lstStyle/>
          <a:p>
            <a:pPr>
              <a:defRPr/>
            </a:pPr>
            <a:r>
              <a:rPr lang="en-US" altLang="en-US" dirty="0">
                <a:solidFill>
                  <a:schemeClr val="tx1">
                    <a:lumMod val="75000"/>
                    <a:lumOff val="25000"/>
                  </a:schemeClr>
                </a:solidFill>
              </a:rPr>
              <a:t>Which is better?</a:t>
            </a:r>
            <a:endParaRPr lang="en-IN" altLang="en-US" dirty="0">
              <a:solidFill>
                <a:schemeClr val="tx1">
                  <a:lumMod val="75000"/>
                  <a:lumOff val="25000"/>
                </a:schemeClr>
              </a:solidFill>
            </a:endParaRPr>
          </a:p>
        </p:txBody>
      </p:sp>
      <p:sp>
        <p:nvSpPr>
          <p:cNvPr id="4" name="Text Placeholder 1">
            <a:extLst>
              <a:ext uri="{FF2B5EF4-FFF2-40B4-BE49-F238E27FC236}">
                <a16:creationId xmlns:a16="http://schemas.microsoft.com/office/drawing/2014/main" id="{8B269427-C0FA-4EAE-B2AD-1D3EE124695A}"/>
              </a:ext>
            </a:extLst>
          </p:cNvPr>
          <p:cNvSpPr txBox="1">
            <a:spLocks/>
          </p:cNvSpPr>
          <p:nvPr/>
        </p:nvSpPr>
        <p:spPr>
          <a:xfrm>
            <a:off x="1267246" y="1916832"/>
            <a:ext cx="10515798" cy="3962400"/>
          </a:xfrm>
          <a:prstGeom prst="rect">
            <a:avLst/>
          </a:prstGeom>
        </p:spPr>
        <p:txBody>
          <a:bodyPr lIns="0" rIns="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fontAlgn="auto">
              <a:lnSpc>
                <a:spcPct val="150000"/>
              </a:lnSpc>
              <a:defRPr/>
            </a:pPr>
            <a:r>
              <a:rPr lang="en-US" altLang="en-US" sz="2400" dirty="0">
                <a:latin typeface="Book Antiqua" panose="02040602050305030304" pitchFamily="18" charset="0"/>
              </a:rPr>
              <a:t>Much of white-box testing is involved with coverage, making sure we have tested everything we need to based on the </a:t>
            </a:r>
            <a:r>
              <a:rPr lang="en-US" altLang="en-US" sz="2400" dirty="0">
                <a:solidFill>
                  <a:schemeClr val="accent5">
                    <a:lumMod val="60000"/>
                    <a:lumOff val="40000"/>
                  </a:schemeClr>
                </a:solidFill>
                <a:latin typeface="Book Antiqua" panose="02040602050305030304" pitchFamily="18" charset="0"/>
              </a:rPr>
              <a:t>context of project needs. </a:t>
            </a:r>
          </a:p>
          <a:p>
            <a:pPr algn="just" fontAlgn="auto">
              <a:lnSpc>
                <a:spcPct val="150000"/>
              </a:lnSpc>
              <a:defRPr/>
            </a:pPr>
            <a:r>
              <a:rPr lang="en-US" altLang="en-US" sz="2400" dirty="0">
                <a:latin typeface="Book Antiqua" panose="02040602050305030304" pitchFamily="18" charset="0"/>
              </a:rPr>
              <a:t>Using white-box testing on top of black-box testing allows us </a:t>
            </a:r>
            <a:r>
              <a:rPr lang="en-US" altLang="en-US" sz="2400" dirty="0">
                <a:solidFill>
                  <a:schemeClr val="accent5">
                    <a:lumMod val="60000"/>
                    <a:lumOff val="40000"/>
                  </a:schemeClr>
                </a:solidFill>
                <a:latin typeface="Book Antiqua" panose="02040602050305030304" pitchFamily="18" charset="0"/>
              </a:rPr>
              <a:t>to measure the coverage we got and add more testing when needed to make sure we have tested all of the important complexity we should.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7A83A70D-F696-4D00-86F8-D39B489FBA20}"/>
              </a:ext>
            </a:extLst>
          </p:cNvPr>
          <p:cNvSpPr>
            <a:spLocks noGrp="1"/>
          </p:cNvSpPr>
          <p:nvPr>
            <p:ph type="title"/>
          </p:nvPr>
        </p:nvSpPr>
        <p:spPr/>
        <p:txBody>
          <a:bodyPr/>
          <a:lstStyle/>
          <a:p>
            <a:pPr>
              <a:defRPr/>
            </a:pPr>
            <a:r>
              <a:rPr lang="en-IN" altLang="en-US" dirty="0">
                <a:solidFill>
                  <a:schemeClr val="tx1">
                    <a:lumMod val="75000"/>
                    <a:lumOff val="25000"/>
                  </a:schemeClr>
                </a:solidFill>
              </a:rPr>
              <a:t>Test case writing</a:t>
            </a:r>
          </a:p>
        </p:txBody>
      </p:sp>
      <p:sp>
        <p:nvSpPr>
          <p:cNvPr id="4" name="Text Placeholder 1">
            <a:extLst>
              <a:ext uri="{FF2B5EF4-FFF2-40B4-BE49-F238E27FC236}">
                <a16:creationId xmlns:a16="http://schemas.microsoft.com/office/drawing/2014/main" id="{8B269427-C0FA-4EAE-B2AD-1D3EE124695A}"/>
              </a:ext>
            </a:extLst>
          </p:cNvPr>
          <p:cNvSpPr txBox="1">
            <a:spLocks/>
          </p:cNvSpPr>
          <p:nvPr/>
        </p:nvSpPr>
        <p:spPr>
          <a:xfrm>
            <a:off x="1267246" y="1916832"/>
            <a:ext cx="10515798" cy="3962400"/>
          </a:xfrm>
          <a:prstGeom prst="rect">
            <a:avLst/>
          </a:prstGeom>
        </p:spPr>
        <p:txBody>
          <a:bodyPr lIns="0" rIns="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fontAlgn="auto">
              <a:lnSpc>
                <a:spcPct val="150000"/>
              </a:lnSpc>
              <a:buNone/>
              <a:defRPr/>
            </a:pPr>
            <a:endParaRPr lang="en-US" altLang="en-US" sz="2400" dirty="0">
              <a:solidFill>
                <a:schemeClr val="accent5">
                  <a:lumMod val="60000"/>
                  <a:lumOff val="40000"/>
                </a:schemeClr>
              </a:solidFill>
              <a:latin typeface="Book Antiqua" panose="02040602050305030304" pitchFamily="18" charset="0"/>
            </a:endParaRPr>
          </a:p>
        </p:txBody>
      </p:sp>
      <p:sp>
        <p:nvSpPr>
          <p:cNvPr id="3" name="Rectangle 2">
            <a:extLst>
              <a:ext uri="{FF2B5EF4-FFF2-40B4-BE49-F238E27FC236}">
                <a16:creationId xmlns:a16="http://schemas.microsoft.com/office/drawing/2014/main" id="{B67E8BD1-9F27-4469-B0A5-DFAE3B2AC05D}"/>
              </a:ext>
            </a:extLst>
          </p:cNvPr>
          <p:cNvSpPr/>
          <p:nvPr/>
        </p:nvSpPr>
        <p:spPr>
          <a:xfrm>
            <a:off x="9433" y="2348880"/>
            <a:ext cx="11848115" cy="2585323"/>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Consider the FB page</a:t>
            </a:r>
          </a:p>
          <a:p>
            <a:pPr algn="ctr"/>
            <a:r>
              <a:rPr lang="en-US" sz="5400" dirty="0">
                <a:ln w="0"/>
                <a:effectLst>
                  <a:outerShdw blurRad="38100" dist="19050" dir="2700000" algn="tl" rotWithShape="0">
                    <a:schemeClr val="dk1">
                      <a:alpha val="40000"/>
                    </a:schemeClr>
                  </a:outerShdw>
                </a:effectLst>
              </a:rPr>
              <a:t>Write test cases for testing the logging in</a:t>
            </a:r>
          </a:p>
          <a:p>
            <a:pPr algn="ctr"/>
            <a:r>
              <a:rPr lang="en-US" sz="5400" b="0" cap="none" spc="0" dirty="0">
                <a:ln w="0"/>
                <a:solidFill>
                  <a:schemeClr val="tx1"/>
                </a:solidFill>
                <a:effectLst>
                  <a:outerShdw blurRad="38100" dist="19050" dir="2700000" algn="tl" rotWithShape="0">
                    <a:schemeClr val="dk1">
                      <a:alpha val="40000"/>
                    </a:schemeClr>
                  </a:outerShdw>
                </a:effectLst>
              </a:rPr>
              <a:t>Functionality.</a:t>
            </a:r>
          </a:p>
        </p:txBody>
      </p:sp>
    </p:spTree>
    <p:extLst>
      <p:ext uri="{BB962C8B-B14F-4D97-AF65-F5344CB8AC3E}">
        <p14:creationId xmlns:p14="http://schemas.microsoft.com/office/powerpoint/2010/main" val="59419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7A83A70D-F696-4D00-86F8-D39B489FBA20}"/>
              </a:ext>
            </a:extLst>
          </p:cNvPr>
          <p:cNvSpPr>
            <a:spLocks noGrp="1"/>
          </p:cNvSpPr>
          <p:nvPr>
            <p:ph type="title"/>
          </p:nvPr>
        </p:nvSpPr>
        <p:spPr/>
        <p:txBody>
          <a:bodyPr/>
          <a:lstStyle/>
          <a:p>
            <a:pPr>
              <a:defRPr/>
            </a:pPr>
            <a:r>
              <a:rPr lang="en-IN" altLang="en-US" dirty="0">
                <a:solidFill>
                  <a:schemeClr val="tx1">
                    <a:lumMod val="75000"/>
                    <a:lumOff val="25000"/>
                  </a:schemeClr>
                </a:solidFill>
              </a:rPr>
              <a:t>Test case writing</a:t>
            </a:r>
          </a:p>
        </p:txBody>
      </p:sp>
      <p:pic>
        <p:nvPicPr>
          <p:cNvPr id="2" name="Picture 1">
            <a:extLst>
              <a:ext uri="{FF2B5EF4-FFF2-40B4-BE49-F238E27FC236}">
                <a16:creationId xmlns:a16="http://schemas.microsoft.com/office/drawing/2014/main" id="{B87E2D2A-66F0-48DC-B672-0EA4BE7BE6B1}"/>
              </a:ext>
            </a:extLst>
          </p:cNvPr>
          <p:cNvPicPr>
            <a:picLocks noChangeAspect="1"/>
          </p:cNvPicPr>
          <p:nvPr/>
        </p:nvPicPr>
        <p:blipFill>
          <a:blip r:embed="rId2"/>
          <a:stretch>
            <a:fillRect/>
          </a:stretch>
        </p:blipFill>
        <p:spPr>
          <a:xfrm>
            <a:off x="907206" y="1700808"/>
            <a:ext cx="10515798" cy="5056395"/>
          </a:xfrm>
          <a:prstGeom prst="rect">
            <a:avLst/>
          </a:prstGeom>
        </p:spPr>
      </p:pic>
    </p:spTree>
    <p:extLst>
      <p:ext uri="{BB962C8B-B14F-4D97-AF65-F5344CB8AC3E}">
        <p14:creationId xmlns:p14="http://schemas.microsoft.com/office/powerpoint/2010/main" val="1319054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7A83A70D-F696-4D00-86F8-D39B489FBA20}"/>
              </a:ext>
            </a:extLst>
          </p:cNvPr>
          <p:cNvSpPr>
            <a:spLocks noGrp="1"/>
          </p:cNvSpPr>
          <p:nvPr>
            <p:ph type="title"/>
          </p:nvPr>
        </p:nvSpPr>
        <p:spPr/>
        <p:txBody>
          <a:bodyPr/>
          <a:lstStyle/>
          <a:p>
            <a:pPr>
              <a:defRPr/>
            </a:pPr>
            <a:r>
              <a:rPr lang="en-IN" altLang="en-US" dirty="0">
                <a:solidFill>
                  <a:schemeClr val="tx1">
                    <a:lumMod val="75000"/>
                    <a:lumOff val="25000"/>
                  </a:schemeClr>
                </a:solidFill>
              </a:rPr>
              <a:t>Test case writing</a:t>
            </a:r>
          </a:p>
        </p:txBody>
      </p:sp>
      <p:pic>
        <p:nvPicPr>
          <p:cNvPr id="3" name="Picture 2">
            <a:extLst>
              <a:ext uri="{FF2B5EF4-FFF2-40B4-BE49-F238E27FC236}">
                <a16:creationId xmlns:a16="http://schemas.microsoft.com/office/drawing/2014/main" id="{21A5D4EF-40D7-4842-8F28-903E3DF8839F}"/>
              </a:ext>
            </a:extLst>
          </p:cNvPr>
          <p:cNvPicPr>
            <a:picLocks noChangeAspect="1"/>
          </p:cNvPicPr>
          <p:nvPr/>
        </p:nvPicPr>
        <p:blipFill>
          <a:blip r:embed="rId2"/>
          <a:stretch>
            <a:fillRect/>
          </a:stretch>
        </p:blipFill>
        <p:spPr>
          <a:xfrm>
            <a:off x="1522414" y="1485889"/>
            <a:ext cx="8460430" cy="5124450"/>
          </a:xfrm>
          <a:prstGeom prst="rect">
            <a:avLst/>
          </a:prstGeom>
        </p:spPr>
      </p:pic>
    </p:spTree>
    <p:extLst>
      <p:ext uri="{BB962C8B-B14F-4D97-AF65-F5344CB8AC3E}">
        <p14:creationId xmlns:p14="http://schemas.microsoft.com/office/powerpoint/2010/main" val="893996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F72E5-6FFE-40EC-A532-535E001C6830}"/>
              </a:ext>
            </a:extLst>
          </p:cNvPr>
          <p:cNvSpPr>
            <a:spLocks noGrp="1"/>
          </p:cNvSpPr>
          <p:nvPr>
            <p:ph type="title"/>
          </p:nvPr>
        </p:nvSpPr>
        <p:spPr/>
        <p:txBody>
          <a:bodyPr/>
          <a:lstStyle/>
          <a:p>
            <a:r>
              <a:rPr lang="en-IN" dirty="0"/>
              <a:t>Why Agile is so popular?</a:t>
            </a:r>
          </a:p>
        </p:txBody>
      </p:sp>
      <p:pic>
        <p:nvPicPr>
          <p:cNvPr id="4" name="Picture 3">
            <a:extLst>
              <a:ext uri="{FF2B5EF4-FFF2-40B4-BE49-F238E27FC236}">
                <a16:creationId xmlns:a16="http://schemas.microsoft.com/office/drawing/2014/main" id="{C0579198-DB2D-432B-8B9F-9510E239CEBB}"/>
              </a:ext>
            </a:extLst>
          </p:cNvPr>
          <p:cNvPicPr>
            <a:picLocks noChangeAspect="1"/>
          </p:cNvPicPr>
          <p:nvPr/>
        </p:nvPicPr>
        <p:blipFill>
          <a:blip r:embed="rId2"/>
          <a:stretch>
            <a:fillRect/>
          </a:stretch>
        </p:blipFill>
        <p:spPr>
          <a:xfrm>
            <a:off x="2349996" y="1891116"/>
            <a:ext cx="7272808" cy="4168870"/>
          </a:xfrm>
          <a:prstGeom prst="rect">
            <a:avLst/>
          </a:prstGeom>
        </p:spPr>
      </p:pic>
    </p:spTree>
    <p:extLst>
      <p:ext uri="{BB962C8B-B14F-4D97-AF65-F5344CB8AC3E}">
        <p14:creationId xmlns:p14="http://schemas.microsoft.com/office/powerpoint/2010/main" val="2881350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Test Generation Strategies</a:t>
            </a:r>
          </a:p>
        </p:txBody>
      </p:sp>
      <p:sp>
        <p:nvSpPr>
          <p:cNvPr id="3" name="TextBox 2">
            <a:extLst>
              <a:ext uri="{FF2B5EF4-FFF2-40B4-BE49-F238E27FC236}">
                <a16:creationId xmlns:a16="http://schemas.microsoft.com/office/drawing/2014/main" id="{47B02516-7CCA-4028-82BC-831364757899}"/>
              </a:ext>
            </a:extLst>
          </p:cNvPr>
          <p:cNvSpPr txBox="1"/>
          <p:nvPr/>
        </p:nvSpPr>
        <p:spPr>
          <a:xfrm>
            <a:off x="1629916" y="5085184"/>
            <a:ext cx="8352928" cy="424732"/>
          </a:xfrm>
          <a:prstGeom prst="rect">
            <a:avLst/>
          </a:prstGeom>
          <a:noFill/>
        </p:spPr>
        <p:txBody>
          <a:bodyPr wrap="square" rtlCol="0">
            <a:spAutoFit/>
          </a:bodyPr>
          <a:lstStyle/>
          <a:p>
            <a:pPr>
              <a:lnSpc>
                <a:spcPct val="90000"/>
              </a:lnSpc>
            </a:pPr>
            <a:r>
              <a:rPr lang="en-IN" sz="2400" dirty="0"/>
              <a:t>Multiple Sources</a:t>
            </a:r>
          </a:p>
        </p:txBody>
      </p:sp>
    </p:spTree>
    <p:extLst>
      <p:ext uri="{BB962C8B-B14F-4D97-AF65-F5344CB8AC3E}">
        <p14:creationId xmlns:p14="http://schemas.microsoft.com/office/powerpoint/2010/main" val="138680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C6F2E39-E41F-4DE4-B362-3C164FA06B22}"/>
              </a:ext>
            </a:extLst>
          </p:cNvPr>
          <p:cNvSpPr>
            <a:spLocks noGrp="1"/>
          </p:cNvSpPr>
          <p:nvPr>
            <p:ph type="title"/>
          </p:nvPr>
        </p:nvSpPr>
        <p:spPr>
          <a:xfrm>
            <a:off x="1522414" y="274638"/>
            <a:ext cx="9143998" cy="1020762"/>
          </a:xfrm>
        </p:spPr>
        <p:txBody>
          <a:bodyPr/>
          <a:lstStyle/>
          <a:p>
            <a:r>
              <a:rPr lang="en-US" b="1" dirty="0">
                <a:solidFill>
                  <a:schemeClr val="bg1"/>
                </a:solidFill>
              </a:rPr>
              <a:t>Test Generation Strategy</a:t>
            </a:r>
          </a:p>
        </p:txBody>
      </p:sp>
      <p:pic>
        <p:nvPicPr>
          <p:cNvPr id="4" name="Picture 3">
            <a:extLst>
              <a:ext uri="{FF2B5EF4-FFF2-40B4-BE49-F238E27FC236}">
                <a16:creationId xmlns:a16="http://schemas.microsoft.com/office/drawing/2014/main" id="{3092372F-DA0B-4556-8537-E0E72BC0C527}"/>
              </a:ext>
            </a:extLst>
          </p:cNvPr>
          <p:cNvPicPr>
            <a:picLocks noChangeAspect="1"/>
          </p:cNvPicPr>
          <p:nvPr/>
        </p:nvPicPr>
        <p:blipFill>
          <a:blip r:embed="rId3"/>
          <a:stretch>
            <a:fillRect/>
          </a:stretch>
        </p:blipFill>
        <p:spPr>
          <a:xfrm>
            <a:off x="1522414" y="2038350"/>
            <a:ext cx="9144000" cy="4000500"/>
          </a:xfrm>
          <a:prstGeom prst="rect">
            <a:avLst/>
          </a:prstGeom>
          <a:noFill/>
        </p:spPr>
      </p:pic>
    </p:spTree>
    <p:extLst>
      <p:ext uri="{BB962C8B-B14F-4D97-AF65-F5344CB8AC3E}">
        <p14:creationId xmlns:p14="http://schemas.microsoft.com/office/powerpoint/2010/main" val="3296103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C6F2E39-E41F-4DE4-B362-3C164FA06B22}"/>
              </a:ext>
            </a:extLst>
          </p:cNvPr>
          <p:cNvSpPr>
            <a:spLocks noGrp="1"/>
          </p:cNvSpPr>
          <p:nvPr>
            <p:ph type="title"/>
          </p:nvPr>
        </p:nvSpPr>
        <p:spPr>
          <a:xfrm>
            <a:off x="1522414" y="274638"/>
            <a:ext cx="9143998" cy="1020762"/>
          </a:xfrm>
        </p:spPr>
        <p:txBody>
          <a:bodyPr/>
          <a:lstStyle/>
          <a:p>
            <a:r>
              <a:rPr lang="en-US" b="1" dirty="0">
                <a:solidFill>
                  <a:schemeClr val="bg1"/>
                </a:solidFill>
              </a:rPr>
              <a:t>Test Generation Strategy</a:t>
            </a:r>
          </a:p>
        </p:txBody>
      </p:sp>
      <p:pic>
        <p:nvPicPr>
          <p:cNvPr id="2" name="Picture 1">
            <a:extLst>
              <a:ext uri="{FF2B5EF4-FFF2-40B4-BE49-F238E27FC236}">
                <a16:creationId xmlns:a16="http://schemas.microsoft.com/office/drawing/2014/main" id="{86E9670F-C063-42D0-810E-907E8FCF58DA}"/>
              </a:ext>
            </a:extLst>
          </p:cNvPr>
          <p:cNvPicPr>
            <a:picLocks noChangeAspect="1"/>
          </p:cNvPicPr>
          <p:nvPr/>
        </p:nvPicPr>
        <p:blipFill>
          <a:blip r:embed="rId3"/>
          <a:stretch>
            <a:fillRect/>
          </a:stretch>
        </p:blipFill>
        <p:spPr>
          <a:xfrm>
            <a:off x="1312861" y="1988840"/>
            <a:ext cx="10351911" cy="4320480"/>
          </a:xfrm>
          <a:prstGeom prst="rect">
            <a:avLst/>
          </a:prstGeom>
        </p:spPr>
      </p:pic>
    </p:spTree>
    <p:extLst>
      <p:ext uri="{BB962C8B-B14F-4D97-AF65-F5344CB8AC3E}">
        <p14:creationId xmlns:p14="http://schemas.microsoft.com/office/powerpoint/2010/main" val="312458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C6F2E39-E41F-4DE4-B362-3C164FA06B22}"/>
              </a:ext>
            </a:extLst>
          </p:cNvPr>
          <p:cNvSpPr>
            <a:spLocks noGrp="1"/>
          </p:cNvSpPr>
          <p:nvPr>
            <p:ph type="title"/>
          </p:nvPr>
        </p:nvSpPr>
        <p:spPr>
          <a:xfrm>
            <a:off x="1522414" y="274638"/>
            <a:ext cx="9143998" cy="1020762"/>
          </a:xfrm>
        </p:spPr>
        <p:txBody>
          <a:bodyPr/>
          <a:lstStyle/>
          <a:p>
            <a:r>
              <a:rPr lang="en-US" b="1" dirty="0">
                <a:solidFill>
                  <a:schemeClr val="bg1"/>
                </a:solidFill>
              </a:rPr>
              <a:t>Test Generation Strategy</a:t>
            </a:r>
          </a:p>
        </p:txBody>
      </p:sp>
      <p:pic>
        <p:nvPicPr>
          <p:cNvPr id="3" name="Picture 2">
            <a:extLst>
              <a:ext uri="{FF2B5EF4-FFF2-40B4-BE49-F238E27FC236}">
                <a16:creationId xmlns:a16="http://schemas.microsoft.com/office/drawing/2014/main" id="{85D6F4D5-5C59-4A5D-B185-DDCE28B2CFBD}"/>
              </a:ext>
            </a:extLst>
          </p:cNvPr>
          <p:cNvPicPr>
            <a:picLocks noChangeAspect="1"/>
          </p:cNvPicPr>
          <p:nvPr/>
        </p:nvPicPr>
        <p:blipFill>
          <a:blip r:embed="rId3"/>
          <a:stretch>
            <a:fillRect/>
          </a:stretch>
        </p:blipFill>
        <p:spPr>
          <a:xfrm>
            <a:off x="1845940" y="1471378"/>
            <a:ext cx="7648575" cy="5114925"/>
          </a:xfrm>
          <a:prstGeom prst="rect">
            <a:avLst/>
          </a:prstGeom>
        </p:spPr>
      </p:pic>
    </p:spTree>
    <p:extLst>
      <p:ext uri="{BB962C8B-B14F-4D97-AF65-F5344CB8AC3E}">
        <p14:creationId xmlns:p14="http://schemas.microsoft.com/office/powerpoint/2010/main" val="1840984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Content Placeholder 3">
            <a:extLst>
              <a:ext uri="{FF2B5EF4-FFF2-40B4-BE49-F238E27FC236}">
                <a16:creationId xmlns:a16="http://schemas.microsoft.com/office/drawing/2014/main" id="{EE61D278-E482-4100-90CE-025BF7CEE60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0" y="-29552"/>
            <a:ext cx="12201445" cy="6887552"/>
          </a:xfr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F4299-8080-47D6-A28A-43851C23453D}"/>
              </a:ext>
            </a:extLst>
          </p:cNvPr>
          <p:cNvSpPr>
            <a:spLocks noGrp="1"/>
          </p:cNvSpPr>
          <p:nvPr>
            <p:ph type="title"/>
          </p:nvPr>
        </p:nvSpPr>
        <p:spPr/>
        <p:txBody>
          <a:bodyPr/>
          <a:lstStyle/>
          <a:p>
            <a:r>
              <a:rPr lang="en-IN" dirty="0"/>
              <a:t>Test Data Generation </a:t>
            </a:r>
          </a:p>
        </p:txBody>
      </p:sp>
      <p:graphicFrame>
        <p:nvGraphicFramePr>
          <p:cNvPr id="4" name="Table 3">
            <a:extLst>
              <a:ext uri="{FF2B5EF4-FFF2-40B4-BE49-F238E27FC236}">
                <a16:creationId xmlns:a16="http://schemas.microsoft.com/office/drawing/2014/main" id="{26D8DC44-C65A-4677-8BF3-DB0C41CB36AE}"/>
              </a:ext>
            </a:extLst>
          </p:cNvPr>
          <p:cNvGraphicFramePr>
            <a:graphicFrameLocks noGrp="1"/>
          </p:cNvGraphicFramePr>
          <p:nvPr>
            <p:extLst>
              <p:ext uri="{D42A27DB-BD31-4B8C-83A1-F6EECF244321}">
                <p14:modId xmlns:p14="http://schemas.microsoft.com/office/powerpoint/2010/main" val="72741497"/>
              </p:ext>
            </p:extLst>
          </p:nvPr>
        </p:nvGraphicFramePr>
        <p:xfrm>
          <a:off x="1305879" y="1988840"/>
          <a:ext cx="9901100" cy="3888432"/>
        </p:xfrm>
        <a:graphic>
          <a:graphicData uri="http://schemas.openxmlformats.org/drawingml/2006/table">
            <a:tbl>
              <a:tblPr firstRow="1" bandRow="1">
                <a:tableStyleId>{5A111915-BE36-4E01-A7E5-04B1672EAD32}</a:tableStyleId>
              </a:tblPr>
              <a:tblGrid>
                <a:gridCol w="1980220">
                  <a:extLst>
                    <a:ext uri="{9D8B030D-6E8A-4147-A177-3AD203B41FA5}">
                      <a16:colId xmlns:a16="http://schemas.microsoft.com/office/drawing/2014/main" val="2284361000"/>
                    </a:ext>
                  </a:extLst>
                </a:gridCol>
                <a:gridCol w="1980220">
                  <a:extLst>
                    <a:ext uri="{9D8B030D-6E8A-4147-A177-3AD203B41FA5}">
                      <a16:colId xmlns:a16="http://schemas.microsoft.com/office/drawing/2014/main" val="2283123548"/>
                    </a:ext>
                  </a:extLst>
                </a:gridCol>
                <a:gridCol w="1980220">
                  <a:extLst>
                    <a:ext uri="{9D8B030D-6E8A-4147-A177-3AD203B41FA5}">
                      <a16:colId xmlns:a16="http://schemas.microsoft.com/office/drawing/2014/main" val="142274719"/>
                    </a:ext>
                  </a:extLst>
                </a:gridCol>
                <a:gridCol w="1980220">
                  <a:extLst>
                    <a:ext uri="{9D8B030D-6E8A-4147-A177-3AD203B41FA5}">
                      <a16:colId xmlns:a16="http://schemas.microsoft.com/office/drawing/2014/main" val="3679390007"/>
                    </a:ext>
                  </a:extLst>
                </a:gridCol>
                <a:gridCol w="1980220">
                  <a:extLst>
                    <a:ext uri="{9D8B030D-6E8A-4147-A177-3AD203B41FA5}">
                      <a16:colId xmlns:a16="http://schemas.microsoft.com/office/drawing/2014/main" val="4288503867"/>
                    </a:ext>
                  </a:extLst>
                </a:gridCol>
              </a:tblGrid>
              <a:tr h="800560">
                <a:tc>
                  <a:txBody>
                    <a:bodyPr/>
                    <a:lstStyle/>
                    <a:p>
                      <a:r>
                        <a:rPr lang="en-IN" dirty="0"/>
                        <a:t>Structural Testing</a:t>
                      </a:r>
                    </a:p>
                  </a:txBody>
                  <a:tcPr/>
                </a:tc>
                <a:tc>
                  <a:txBody>
                    <a:bodyPr/>
                    <a:lstStyle/>
                    <a:p>
                      <a:r>
                        <a:rPr lang="en-IN" dirty="0"/>
                        <a:t>Performance Testing</a:t>
                      </a:r>
                    </a:p>
                  </a:txBody>
                  <a:tcPr/>
                </a:tc>
                <a:tc>
                  <a:txBody>
                    <a:bodyPr/>
                    <a:lstStyle/>
                    <a:p>
                      <a:r>
                        <a:rPr lang="en-IN" dirty="0"/>
                        <a:t>Security Testing</a:t>
                      </a:r>
                    </a:p>
                  </a:txBody>
                  <a:tcPr/>
                </a:tc>
                <a:tc>
                  <a:txBody>
                    <a:bodyPr/>
                    <a:lstStyle/>
                    <a:p>
                      <a:r>
                        <a:rPr lang="en-IN" dirty="0"/>
                        <a:t>Black Box Testing</a:t>
                      </a:r>
                    </a:p>
                  </a:txBody>
                  <a:tcPr/>
                </a:tc>
                <a:tc>
                  <a:txBody>
                    <a:bodyPr/>
                    <a:lstStyle/>
                    <a:p>
                      <a:r>
                        <a:rPr lang="en-IN" dirty="0"/>
                        <a:t>Automated Test Data</a:t>
                      </a:r>
                    </a:p>
                  </a:txBody>
                  <a:tcPr/>
                </a:tc>
                <a:extLst>
                  <a:ext uri="{0D108BD9-81ED-4DB2-BD59-A6C34878D82A}">
                    <a16:rowId xmlns:a16="http://schemas.microsoft.com/office/drawing/2014/main" val="2153649332"/>
                  </a:ext>
                </a:extLst>
              </a:tr>
              <a:tr h="1143656">
                <a:tc>
                  <a:txBody>
                    <a:bodyPr/>
                    <a:lstStyle/>
                    <a:p>
                      <a:r>
                        <a:rPr lang="en-IN" dirty="0"/>
                        <a:t>Decision Coverage</a:t>
                      </a:r>
                    </a:p>
                  </a:txBody>
                  <a:tcPr/>
                </a:tc>
                <a:tc>
                  <a:txBody>
                    <a:bodyPr/>
                    <a:lstStyle/>
                    <a:p>
                      <a:r>
                        <a:rPr lang="en-IN" dirty="0"/>
                        <a:t>Response time</a:t>
                      </a:r>
                    </a:p>
                  </a:txBody>
                  <a:tcPr/>
                </a:tc>
                <a:tc>
                  <a:txBody>
                    <a:bodyPr/>
                    <a:lstStyle/>
                    <a:p>
                      <a:r>
                        <a:rPr lang="en-IN" dirty="0"/>
                        <a:t>Malicious Content</a:t>
                      </a:r>
                    </a:p>
                  </a:txBody>
                  <a:tcPr/>
                </a:tc>
                <a:tc>
                  <a:txBody>
                    <a:bodyPr/>
                    <a:lstStyle/>
                    <a:p>
                      <a:r>
                        <a:rPr lang="en-IN" dirty="0"/>
                        <a:t>Code not visible</a:t>
                      </a:r>
                    </a:p>
                  </a:txBody>
                  <a:tcPr/>
                </a:tc>
                <a:tc>
                  <a:txBody>
                    <a:bodyPr/>
                    <a:lstStyle/>
                    <a:p>
                      <a:r>
                        <a:rPr lang="en-IN" dirty="0"/>
                        <a:t>Test Generation Tools</a:t>
                      </a:r>
                    </a:p>
                  </a:txBody>
                  <a:tcPr/>
                </a:tc>
                <a:extLst>
                  <a:ext uri="{0D108BD9-81ED-4DB2-BD59-A6C34878D82A}">
                    <a16:rowId xmlns:a16="http://schemas.microsoft.com/office/drawing/2014/main" val="78236100"/>
                  </a:ext>
                </a:extLst>
              </a:tr>
              <a:tr h="800560">
                <a:tc>
                  <a:txBody>
                    <a:bodyPr/>
                    <a:lstStyle/>
                    <a:p>
                      <a:r>
                        <a:rPr lang="en-IN" dirty="0"/>
                        <a:t>Path Coverage</a:t>
                      </a:r>
                    </a:p>
                  </a:txBody>
                  <a:tcPr/>
                </a:tc>
                <a:tc>
                  <a:txBody>
                    <a:bodyPr/>
                    <a:lstStyle/>
                    <a:p>
                      <a:r>
                        <a:rPr lang="en-IN" dirty="0"/>
                        <a:t>Sample data “real or alive”</a:t>
                      </a:r>
                    </a:p>
                  </a:txBody>
                  <a:tcPr/>
                </a:tc>
                <a:tc>
                  <a:txBody>
                    <a:bodyPr/>
                    <a:lstStyle/>
                    <a:p>
                      <a:r>
                        <a:rPr lang="en-IN" dirty="0"/>
                        <a:t>Confidentiality-SSL</a:t>
                      </a:r>
                    </a:p>
                  </a:txBody>
                  <a:tcPr/>
                </a:tc>
                <a:tc>
                  <a:txBody>
                    <a:bodyPr/>
                    <a:lstStyle/>
                    <a:p>
                      <a:r>
                        <a:rPr lang="en-IN" dirty="0"/>
                        <a:t>Valid/invalid</a:t>
                      </a:r>
                    </a:p>
                  </a:txBody>
                  <a:tcPr/>
                </a:tc>
                <a:tc>
                  <a:txBody>
                    <a:bodyPr/>
                    <a:lstStyle/>
                    <a:p>
                      <a:r>
                        <a:rPr lang="en-IN" dirty="0" err="1"/>
                        <a:t>GSApps</a:t>
                      </a:r>
                      <a:endParaRPr lang="en-IN" dirty="0"/>
                    </a:p>
                  </a:txBody>
                  <a:tcPr/>
                </a:tc>
                <a:extLst>
                  <a:ext uri="{0D108BD9-81ED-4DB2-BD59-A6C34878D82A}">
                    <a16:rowId xmlns:a16="http://schemas.microsoft.com/office/drawing/2014/main" val="128856773"/>
                  </a:ext>
                </a:extLst>
              </a:tr>
              <a:tr h="1143656">
                <a:tc>
                  <a:txBody>
                    <a:bodyPr/>
                    <a:lstStyle/>
                    <a:p>
                      <a:r>
                        <a:rPr lang="en-IN" dirty="0"/>
                        <a:t>Negative API Testing</a:t>
                      </a:r>
                    </a:p>
                  </a:txBody>
                  <a:tcPr/>
                </a:tc>
                <a:tc>
                  <a:txBody>
                    <a:bodyPr/>
                    <a:lstStyle/>
                    <a:p>
                      <a:r>
                        <a:rPr lang="en-IN" dirty="0"/>
                        <a:t>Customers</a:t>
                      </a:r>
                    </a:p>
                  </a:txBody>
                  <a:tcPr/>
                </a:tc>
                <a:tc>
                  <a:txBody>
                    <a:bodyPr/>
                    <a:lstStyle/>
                    <a:p>
                      <a:r>
                        <a:rPr lang="en-IN" dirty="0"/>
                        <a:t>Authorization and Authentication</a:t>
                      </a:r>
                    </a:p>
                  </a:txBody>
                  <a:tcPr/>
                </a:tc>
                <a:tc>
                  <a:txBody>
                    <a:bodyPr/>
                    <a:lstStyle/>
                    <a:p>
                      <a:r>
                        <a:rPr lang="en-IN" dirty="0" err="1"/>
                        <a:t>Boundary,Equivalence</a:t>
                      </a:r>
                      <a:endParaRPr lang="en-IN" dirty="0"/>
                    </a:p>
                  </a:txBody>
                  <a:tcPr/>
                </a:tc>
                <a:tc>
                  <a:txBody>
                    <a:bodyPr/>
                    <a:lstStyle/>
                    <a:p>
                      <a:r>
                        <a:rPr lang="en-IN" dirty="0"/>
                        <a:t>DTM</a:t>
                      </a:r>
                    </a:p>
                  </a:txBody>
                  <a:tcPr/>
                </a:tc>
                <a:extLst>
                  <a:ext uri="{0D108BD9-81ED-4DB2-BD59-A6C34878D82A}">
                    <a16:rowId xmlns:a16="http://schemas.microsoft.com/office/drawing/2014/main" val="3698981140"/>
                  </a:ext>
                </a:extLst>
              </a:tr>
            </a:tbl>
          </a:graphicData>
        </a:graphic>
      </p:graphicFrame>
    </p:spTree>
    <p:extLst>
      <p:ext uri="{BB962C8B-B14F-4D97-AF65-F5344CB8AC3E}">
        <p14:creationId xmlns:p14="http://schemas.microsoft.com/office/powerpoint/2010/main" val="3207275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Test Metrics</a:t>
            </a:r>
            <a:endParaRPr lang="en-IN" dirty="0"/>
          </a:p>
        </p:txBody>
      </p:sp>
      <p:sp>
        <p:nvSpPr>
          <p:cNvPr id="3" name="TextBox 2">
            <a:extLst>
              <a:ext uri="{FF2B5EF4-FFF2-40B4-BE49-F238E27FC236}">
                <a16:creationId xmlns:a16="http://schemas.microsoft.com/office/drawing/2014/main" id="{47B02516-7CCA-4028-82BC-831364757899}"/>
              </a:ext>
            </a:extLst>
          </p:cNvPr>
          <p:cNvSpPr txBox="1"/>
          <p:nvPr/>
        </p:nvSpPr>
        <p:spPr>
          <a:xfrm>
            <a:off x="1556998" y="5085184"/>
            <a:ext cx="8352928" cy="424732"/>
          </a:xfrm>
          <a:prstGeom prst="rect">
            <a:avLst/>
          </a:prstGeom>
          <a:noFill/>
        </p:spPr>
        <p:txBody>
          <a:bodyPr wrap="square" rtlCol="0">
            <a:spAutoFit/>
          </a:bodyPr>
          <a:lstStyle/>
          <a:p>
            <a:pPr>
              <a:lnSpc>
                <a:spcPct val="90000"/>
              </a:lnSpc>
            </a:pPr>
            <a:r>
              <a:rPr lang="en-IN" sz="2400" dirty="0"/>
              <a:t>Multiple sources mainly </a:t>
            </a:r>
            <a:r>
              <a:rPr lang="en-IN" sz="2400" dirty="0" err="1"/>
              <a:t>ReQtest</a:t>
            </a:r>
            <a:endParaRPr lang="en-IN" sz="2400" dirty="0"/>
          </a:p>
        </p:txBody>
      </p:sp>
    </p:spTree>
    <p:extLst>
      <p:ext uri="{BB962C8B-B14F-4D97-AF65-F5344CB8AC3E}">
        <p14:creationId xmlns:p14="http://schemas.microsoft.com/office/powerpoint/2010/main" val="3857501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if no test metric?</a:t>
            </a:r>
            <a:endParaRPr lang="en-IN" dirty="0"/>
          </a:p>
        </p:txBody>
      </p:sp>
      <p:sp>
        <p:nvSpPr>
          <p:cNvPr id="5" name="Rectangle 4">
            <a:extLst>
              <a:ext uri="{FF2B5EF4-FFF2-40B4-BE49-F238E27FC236}">
                <a16:creationId xmlns:a16="http://schemas.microsoft.com/office/drawing/2014/main" id="{C928BCD6-68B3-4B78-B31B-D0834E795EDC}"/>
              </a:ext>
            </a:extLst>
          </p:cNvPr>
          <p:cNvSpPr/>
          <p:nvPr/>
        </p:nvSpPr>
        <p:spPr>
          <a:xfrm>
            <a:off x="452507" y="2967335"/>
            <a:ext cx="11283858" cy="1754326"/>
          </a:xfrm>
          <a:prstGeom prst="rect">
            <a:avLst/>
          </a:prstGeom>
          <a:noFill/>
        </p:spPr>
        <p:txBody>
          <a:bodyPr wrap="none" lIns="91440" tIns="45720" rIns="91440" bIns="45720">
            <a:spAutoFit/>
          </a:bodyPr>
          <a:lstStyle/>
          <a:p>
            <a:pPr algn="ctr"/>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How do you measure the work done by</a:t>
            </a:r>
          </a:p>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Test Analyst?</a:t>
            </a:r>
          </a:p>
        </p:txBody>
      </p:sp>
    </p:spTree>
    <p:extLst>
      <p:ext uri="{BB962C8B-B14F-4D97-AF65-F5344CB8AC3E}">
        <p14:creationId xmlns:p14="http://schemas.microsoft.com/office/powerpoint/2010/main" val="287696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Metrics</a:t>
            </a:r>
            <a:endParaRPr lang="en-IN" dirty="0"/>
          </a:p>
        </p:txBody>
      </p:sp>
      <p:sp>
        <p:nvSpPr>
          <p:cNvPr id="5" name="Rectangle 4">
            <a:extLst>
              <a:ext uri="{FF2B5EF4-FFF2-40B4-BE49-F238E27FC236}">
                <a16:creationId xmlns:a16="http://schemas.microsoft.com/office/drawing/2014/main" id="{C5F33744-5EB4-48DA-B77A-2C07488F622F}"/>
              </a:ext>
            </a:extLst>
          </p:cNvPr>
          <p:cNvSpPr/>
          <p:nvPr/>
        </p:nvSpPr>
        <p:spPr>
          <a:xfrm>
            <a:off x="1133768" y="2967335"/>
            <a:ext cx="9921306" cy="1754326"/>
          </a:xfrm>
          <a:prstGeom prst="rect">
            <a:avLst/>
          </a:prstGeom>
          <a:solidFill>
            <a:schemeClr val="accent5">
              <a:lumMod val="75000"/>
            </a:schemeClr>
          </a:solidFill>
        </p:spPr>
        <p:txBody>
          <a:bodyPr wrap="none" lIns="91440" tIns="45720" rIns="91440" bIns="45720">
            <a:spAutoFit/>
          </a:bodyPr>
          <a:lstStyle/>
          <a:p>
            <a:pPr algn="ctr"/>
            <a:r>
              <a:rPr lang="en-US" sz="5400" dirty="0">
                <a:ln w="0"/>
                <a:effectLst>
                  <a:outerShdw blurRad="38100" dist="19050" dir="2700000" algn="tl" rotWithShape="0">
                    <a:schemeClr val="dk1">
                      <a:alpha val="40000"/>
                    </a:schemeClr>
                  </a:outerShdw>
                </a:effectLst>
              </a:rPr>
              <a:t>If something cannot be measured,</a:t>
            </a:r>
          </a:p>
          <a:p>
            <a:pPr algn="ctr"/>
            <a:r>
              <a:rPr lang="en-US" sz="5400" b="0" cap="none" spc="0" dirty="0">
                <a:ln w="0"/>
                <a:solidFill>
                  <a:schemeClr val="tx1"/>
                </a:solidFill>
                <a:effectLst>
                  <a:outerShdw blurRad="38100" dist="19050" dir="2700000" algn="tl" rotWithShape="0">
                    <a:schemeClr val="dk1">
                      <a:alpha val="40000"/>
                    </a:schemeClr>
                  </a:outerShdw>
                </a:effectLst>
              </a:rPr>
              <a:t>It cannot be improved</a:t>
            </a:r>
          </a:p>
        </p:txBody>
      </p:sp>
    </p:spTree>
    <p:extLst>
      <p:ext uri="{BB962C8B-B14F-4D97-AF65-F5344CB8AC3E}">
        <p14:creationId xmlns:p14="http://schemas.microsoft.com/office/powerpoint/2010/main" val="956349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need test metrics?</a:t>
            </a:r>
            <a:endParaRPr lang="en-IN" dirty="0"/>
          </a:p>
        </p:txBody>
      </p:sp>
      <p:sp>
        <p:nvSpPr>
          <p:cNvPr id="3" name="Rectangle 2">
            <a:extLst>
              <a:ext uri="{FF2B5EF4-FFF2-40B4-BE49-F238E27FC236}">
                <a16:creationId xmlns:a16="http://schemas.microsoft.com/office/drawing/2014/main" id="{947E7E41-0017-4C58-ACB3-0F83A5543B15}"/>
              </a:ext>
            </a:extLst>
          </p:cNvPr>
          <p:cNvSpPr/>
          <p:nvPr/>
        </p:nvSpPr>
        <p:spPr>
          <a:xfrm>
            <a:off x="1057175" y="2967335"/>
            <a:ext cx="10074489" cy="923330"/>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To measure the quality of software</a:t>
            </a:r>
          </a:p>
        </p:txBody>
      </p:sp>
    </p:spTree>
    <p:extLst>
      <p:ext uri="{BB962C8B-B14F-4D97-AF65-F5344CB8AC3E}">
        <p14:creationId xmlns:p14="http://schemas.microsoft.com/office/powerpoint/2010/main" val="4216356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7D05C-901C-4563-8B8F-E6502BCFCCA2}"/>
              </a:ext>
            </a:extLst>
          </p:cNvPr>
          <p:cNvSpPr>
            <a:spLocks noGrp="1"/>
          </p:cNvSpPr>
          <p:nvPr>
            <p:ph type="title"/>
          </p:nvPr>
        </p:nvSpPr>
        <p:spPr/>
        <p:txBody>
          <a:bodyPr/>
          <a:lstStyle/>
          <a:p>
            <a:r>
              <a:rPr lang="en-IN" dirty="0"/>
              <a:t>What is Scrum?</a:t>
            </a:r>
          </a:p>
        </p:txBody>
      </p:sp>
      <p:sp>
        <p:nvSpPr>
          <p:cNvPr id="3" name="Content Placeholder 2">
            <a:extLst>
              <a:ext uri="{FF2B5EF4-FFF2-40B4-BE49-F238E27FC236}">
                <a16:creationId xmlns:a16="http://schemas.microsoft.com/office/drawing/2014/main" id="{343C30BD-7CD2-47D8-A79F-7C5F9237DFD9}"/>
              </a:ext>
            </a:extLst>
          </p:cNvPr>
          <p:cNvSpPr>
            <a:spLocks noGrp="1"/>
          </p:cNvSpPr>
          <p:nvPr>
            <p:ph idx="1"/>
          </p:nvPr>
        </p:nvSpPr>
        <p:spPr/>
        <p:txBody>
          <a:bodyPr/>
          <a:lstStyle/>
          <a:p>
            <a:r>
              <a:rPr lang="en-IN" dirty="0"/>
              <a:t>Scrum is a lightweight agile project management framework mainly used for software development. </a:t>
            </a:r>
          </a:p>
          <a:p>
            <a:r>
              <a:rPr lang="en-IN" dirty="0"/>
              <a:t>It describes an iterative and incremental approach for project work.</a:t>
            </a:r>
          </a:p>
          <a:p>
            <a:r>
              <a:rPr lang="en-IN" dirty="0"/>
              <a:t>Scrum can be used in all kinds of software development: </a:t>
            </a:r>
          </a:p>
          <a:p>
            <a:pPr lvl="1"/>
            <a:r>
              <a:rPr lang="en-IN" dirty="0"/>
              <a:t>for developing complete software packages, </a:t>
            </a:r>
          </a:p>
          <a:p>
            <a:pPr lvl="1"/>
            <a:r>
              <a:rPr lang="en-IN" dirty="0"/>
              <a:t>for developing only some parts of bigger systems,</a:t>
            </a:r>
          </a:p>
          <a:p>
            <a:pPr lvl="1"/>
            <a:r>
              <a:rPr lang="en-IN" dirty="0"/>
              <a:t> for customer or internal projects.</a:t>
            </a:r>
          </a:p>
        </p:txBody>
      </p:sp>
    </p:spTree>
    <p:extLst>
      <p:ext uri="{BB962C8B-B14F-4D97-AF65-F5344CB8AC3E}">
        <p14:creationId xmlns:p14="http://schemas.microsoft.com/office/powerpoint/2010/main" val="2570591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Through test metrics….</a:t>
            </a:r>
            <a:endParaRPr lang="en-IN" dirty="0"/>
          </a:p>
        </p:txBody>
      </p:sp>
      <p:sp>
        <p:nvSpPr>
          <p:cNvPr id="5" name="Rectangle 4">
            <a:extLst>
              <a:ext uri="{FF2B5EF4-FFF2-40B4-BE49-F238E27FC236}">
                <a16:creationId xmlns:a16="http://schemas.microsoft.com/office/drawing/2014/main" id="{C928BCD6-68B3-4B78-B31B-D0834E795EDC}"/>
              </a:ext>
            </a:extLst>
          </p:cNvPr>
          <p:cNvSpPr/>
          <p:nvPr/>
        </p:nvSpPr>
        <p:spPr>
          <a:xfrm>
            <a:off x="1615471" y="2967335"/>
            <a:ext cx="8957901" cy="1754326"/>
          </a:xfrm>
          <a:prstGeom prst="rect">
            <a:avLst/>
          </a:prstGeom>
          <a:noFill/>
        </p:spPr>
        <p:txBody>
          <a:bodyPr wrap="none" lIns="91440" tIns="45720" rIns="91440" bIns="45720">
            <a:spAutoFit/>
          </a:bodyPr>
          <a:lstStyle/>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Effectiveness and efficiency of </a:t>
            </a:r>
          </a:p>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Software testing process </a:t>
            </a:r>
          </a:p>
        </p:txBody>
      </p:sp>
    </p:spTree>
    <p:extLst>
      <p:ext uri="{BB962C8B-B14F-4D97-AF65-F5344CB8AC3E}">
        <p14:creationId xmlns:p14="http://schemas.microsoft.com/office/powerpoint/2010/main" val="4163478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Metrics</a:t>
            </a:r>
            <a:endParaRPr lang="en-IN" dirty="0"/>
          </a:p>
        </p:txBody>
      </p:sp>
      <p:sp>
        <p:nvSpPr>
          <p:cNvPr id="5" name="Rectangle 4">
            <a:extLst>
              <a:ext uri="{FF2B5EF4-FFF2-40B4-BE49-F238E27FC236}">
                <a16:creationId xmlns:a16="http://schemas.microsoft.com/office/drawing/2014/main" id="{C928BCD6-68B3-4B78-B31B-D0834E795EDC}"/>
              </a:ext>
            </a:extLst>
          </p:cNvPr>
          <p:cNvSpPr/>
          <p:nvPr/>
        </p:nvSpPr>
        <p:spPr>
          <a:xfrm>
            <a:off x="402804" y="2967335"/>
            <a:ext cx="11383244" cy="1754326"/>
          </a:xfrm>
          <a:prstGeom prst="rect">
            <a:avLst/>
          </a:prstGeom>
          <a:noFill/>
        </p:spPr>
        <p:txBody>
          <a:bodyPr wrap="none" lIns="91440" tIns="45720" rIns="91440" bIns="45720">
            <a:spAutoFit/>
          </a:bodyPr>
          <a:lstStyle/>
          <a:p>
            <a:pPr algn="ctr"/>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Measure various attributes of a product</a:t>
            </a:r>
          </a:p>
          <a:p>
            <a:pPr algn="ctr"/>
            <a:r>
              <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And quality assurance process </a:t>
            </a:r>
          </a:p>
        </p:txBody>
      </p:sp>
    </p:spTree>
    <p:extLst>
      <p:ext uri="{BB962C8B-B14F-4D97-AF65-F5344CB8AC3E}">
        <p14:creationId xmlns:p14="http://schemas.microsoft.com/office/powerpoint/2010/main" val="3705783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Metrics-Major classification</a:t>
            </a:r>
            <a:endParaRPr lang="en-IN" dirty="0"/>
          </a:p>
        </p:txBody>
      </p:sp>
      <p:graphicFrame>
        <p:nvGraphicFramePr>
          <p:cNvPr id="6" name="Diagram 5">
            <a:extLst>
              <a:ext uri="{FF2B5EF4-FFF2-40B4-BE49-F238E27FC236}">
                <a16:creationId xmlns:a16="http://schemas.microsoft.com/office/drawing/2014/main" id="{4EAC5C2F-B8EA-49AB-92B4-C61D466606FD}"/>
              </a:ext>
            </a:extLst>
          </p:cNvPr>
          <p:cNvGraphicFramePr/>
          <p:nvPr>
            <p:extLst>
              <p:ext uri="{D42A27DB-BD31-4B8C-83A1-F6EECF244321}">
                <p14:modId xmlns:p14="http://schemas.microsoft.com/office/powerpoint/2010/main" val="3646717559"/>
              </p:ext>
            </p:extLst>
          </p:nvPr>
        </p:nvGraphicFramePr>
        <p:xfrm>
          <a:off x="1917948" y="1506177"/>
          <a:ext cx="7375309" cy="50848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94975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E715387-6F58-40AB-895D-019B1D918079}"/>
              </a:ext>
            </a:extLst>
          </p:cNvPr>
          <p:cNvPicPr>
            <a:picLocks noChangeAspect="1"/>
          </p:cNvPicPr>
          <p:nvPr/>
        </p:nvPicPr>
        <p:blipFill>
          <a:blip r:embed="rId3"/>
          <a:stretch>
            <a:fillRect/>
          </a:stretch>
        </p:blipFill>
        <p:spPr>
          <a:xfrm>
            <a:off x="5985" y="0"/>
            <a:ext cx="12182840" cy="6883605"/>
          </a:xfrm>
          <a:prstGeom prst="rect">
            <a:avLst/>
          </a:prstGeom>
        </p:spPr>
      </p:pic>
    </p:spTree>
    <p:extLst>
      <p:ext uri="{BB962C8B-B14F-4D97-AF65-F5344CB8AC3E}">
        <p14:creationId xmlns:p14="http://schemas.microsoft.com/office/powerpoint/2010/main" val="756071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Parameters essential in selecting Test Metrics</a:t>
            </a:r>
            <a:endParaRPr lang="en-IN" dirty="0"/>
          </a:p>
        </p:txBody>
      </p:sp>
      <p:sp>
        <p:nvSpPr>
          <p:cNvPr id="3" name="TextBox 2">
            <a:extLst>
              <a:ext uri="{FF2B5EF4-FFF2-40B4-BE49-F238E27FC236}">
                <a16:creationId xmlns:a16="http://schemas.microsoft.com/office/drawing/2014/main" id="{9C6BE7A2-4840-4A79-BDE6-880D3267762B}"/>
              </a:ext>
            </a:extLst>
          </p:cNvPr>
          <p:cNvSpPr txBox="1"/>
          <p:nvPr/>
        </p:nvSpPr>
        <p:spPr>
          <a:xfrm>
            <a:off x="1773932" y="1988840"/>
            <a:ext cx="9143998" cy="2946191"/>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en-IN" sz="2400" dirty="0">
                <a:latin typeface="Book Antiqua" panose="02040602050305030304" pitchFamily="18" charset="0"/>
                <a:cs typeface="Times New Roman" panose="02020603050405020304" pitchFamily="18" charset="0"/>
              </a:rPr>
              <a:t>Gives Insight of the business value</a:t>
            </a:r>
          </a:p>
          <a:p>
            <a:pPr marL="342900" indent="-342900">
              <a:lnSpc>
                <a:spcPct val="200000"/>
              </a:lnSpc>
              <a:buFont typeface="Arial" panose="020B0604020202020204" pitchFamily="34" charset="0"/>
              <a:buChar char="•"/>
            </a:pPr>
            <a:r>
              <a:rPr lang="en-IN" sz="2400" dirty="0">
                <a:latin typeface="Book Antiqua" panose="02040602050305030304" pitchFamily="18" charset="0"/>
                <a:cs typeface="Times New Roman" panose="02020603050405020304" pitchFamily="18" charset="0"/>
              </a:rPr>
              <a:t>Measure Effectiveness</a:t>
            </a:r>
          </a:p>
          <a:p>
            <a:pPr marL="342900" indent="-342900">
              <a:lnSpc>
                <a:spcPct val="200000"/>
              </a:lnSpc>
              <a:buFont typeface="Arial" panose="020B0604020202020204" pitchFamily="34" charset="0"/>
              <a:buChar char="•"/>
            </a:pPr>
            <a:r>
              <a:rPr lang="en-IN" sz="2400" dirty="0">
                <a:latin typeface="Book Antiqua" panose="02040602050305030304" pitchFamily="18" charset="0"/>
                <a:cs typeface="Times New Roman" panose="02020603050405020304" pitchFamily="18" charset="0"/>
              </a:rPr>
              <a:t>Measure Efficiency</a:t>
            </a:r>
          </a:p>
          <a:p>
            <a:pPr marL="342900" indent="-342900">
              <a:lnSpc>
                <a:spcPct val="200000"/>
              </a:lnSpc>
              <a:buFont typeface="Arial" panose="020B0604020202020204" pitchFamily="34" charset="0"/>
              <a:buChar char="•"/>
            </a:pPr>
            <a:r>
              <a:rPr lang="en-IN" sz="2400" dirty="0">
                <a:latin typeface="Book Antiqua" panose="02040602050305030304" pitchFamily="18" charset="0"/>
                <a:cs typeface="Times New Roman" panose="02020603050405020304" pitchFamily="18" charset="0"/>
              </a:rPr>
              <a:t>Cost Related</a:t>
            </a:r>
          </a:p>
        </p:txBody>
      </p:sp>
    </p:spTree>
    <p:extLst>
      <p:ext uri="{BB962C8B-B14F-4D97-AF65-F5344CB8AC3E}">
        <p14:creationId xmlns:p14="http://schemas.microsoft.com/office/powerpoint/2010/main" val="620258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a:prstGeom prst="rect">
            <a:avLst/>
          </a:prstGeom>
        </p:spPr>
        <p:txBody>
          <a:bodyPr anchor="b">
            <a:normAutofit/>
          </a:bodyPr>
          <a:lstStyle/>
          <a:p>
            <a:r>
              <a:rPr lang="en-US" dirty="0"/>
              <a:t>Burn Down Chart</a:t>
            </a:r>
            <a:endParaRPr lang="en-IN" dirty="0"/>
          </a:p>
        </p:txBody>
      </p:sp>
      <p:pic>
        <p:nvPicPr>
          <p:cNvPr id="4" name="Picture 3">
            <a:extLst>
              <a:ext uri="{FF2B5EF4-FFF2-40B4-BE49-F238E27FC236}">
                <a16:creationId xmlns:a16="http://schemas.microsoft.com/office/drawing/2014/main" id="{7BBF7CF9-A833-4F8A-B2C7-727CD1F658A8}"/>
              </a:ext>
            </a:extLst>
          </p:cNvPr>
          <p:cNvPicPr>
            <a:picLocks noChangeAspect="1"/>
          </p:cNvPicPr>
          <p:nvPr/>
        </p:nvPicPr>
        <p:blipFill>
          <a:blip r:embed="rId3"/>
          <a:stretch>
            <a:fillRect/>
          </a:stretch>
        </p:blipFill>
        <p:spPr>
          <a:xfrm>
            <a:off x="1951501" y="1905000"/>
            <a:ext cx="8285825" cy="4267200"/>
          </a:xfrm>
          <a:prstGeom prst="rect">
            <a:avLst/>
          </a:prstGeom>
          <a:noFill/>
        </p:spPr>
      </p:pic>
      <p:sp>
        <p:nvSpPr>
          <p:cNvPr id="5" name="TextBox 4">
            <a:extLst>
              <a:ext uri="{FF2B5EF4-FFF2-40B4-BE49-F238E27FC236}">
                <a16:creationId xmlns:a16="http://schemas.microsoft.com/office/drawing/2014/main" id="{078D64E4-33B1-43EB-AE0A-AC6A2A13BEB0}"/>
              </a:ext>
            </a:extLst>
          </p:cNvPr>
          <p:cNvSpPr txBox="1"/>
          <p:nvPr/>
        </p:nvSpPr>
        <p:spPr>
          <a:xfrm>
            <a:off x="6443399" y="6260246"/>
            <a:ext cx="4536504" cy="424732"/>
          </a:xfrm>
          <a:prstGeom prst="rect">
            <a:avLst/>
          </a:prstGeom>
          <a:noFill/>
        </p:spPr>
        <p:txBody>
          <a:bodyPr wrap="square" rtlCol="0">
            <a:spAutoFit/>
          </a:bodyPr>
          <a:lstStyle/>
          <a:p>
            <a:pPr>
              <a:lnSpc>
                <a:spcPct val="90000"/>
              </a:lnSpc>
            </a:pPr>
            <a:r>
              <a:rPr lang="en-IN" sz="2400" dirty="0" err="1"/>
              <a:t>Source:ReQTest.com</a:t>
            </a:r>
            <a:endParaRPr lang="en-IN" sz="2400" dirty="0"/>
          </a:p>
        </p:txBody>
      </p:sp>
    </p:spTree>
    <p:extLst>
      <p:ext uri="{BB962C8B-B14F-4D97-AF65-F5344CB8AC3E}">
        <p14:creationId xmlns:p14="http://schemas.microsoft.com/office/powerpoint/2010/main" val="763845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a:prstGeom prst="rect">
            <a:avLst/>
          </a:prstGeom>
        </p:spPr>
        <p:txBody>
          <a:bodyPr anchor="b">
            <a:normAutofit/>
          </a:bodyPr>
          <a:lstStyle/>
          <a:p>
            <a:r>
              <a:rPr lang="en-US" dirty="0"/>
              <a:t>Test case execution percentage</a:t>
            </a:r>
            <a:endParaRPr lang="en-IN" dirty="0"/>
          </a:p>
        </p:txBody>
      </p:sp>
      <p:sp>
        <p:nvSpPr>
          <p:cNvPr id="3" name="Rectangle 2">
            <a:extLst>
              <a:ext uri="{FF2B5EF4-FFF2-40B4-BE49-F238E27FC236}">
                <a16:creationId xmlns:a16="http://schemas.microsoft.com/office/drawing/2014/main" id="{680A7009-52DB-4577-9CED-5D8AD3B6F15A}"/>
              </a:ext>
            </a:extLst>
          </p:cNvPr>
          <p:cNvSpPr/>
          <p:nvPr/>
        </p:nvSpPr>
        <p:spPr>
          <a:xfrm>
            <a:off x="981844" y="2420888"/>
            <a:ext cx="10404646" cy="1200329"/>
          </a:xfrm>
          <a:prstGeom prst="rect">
            <a:avLst/>
          </a:prstGeom>
        </p:spPr>
        <p:txBody>
          <a:bodyPr wrap="square">
            <a:spAutoFit/>
          </a:bodyPr>
          <a:lstStyle/>
          <a:p>
            <a:r>
              <a:rPr lang="en-IN" sz="2400" dirty="0">
                <a:latin typeface="Book Antiqua" panose="02040602050305030304" pitchFamily="18" charset="0"/>
              </a:rPr>
              <a:t>Percent of Test Case Execution = {(Number of Passed Test Cases + Number of Failed Test Cases + Number of Blocked Test Cases)/Total Number of Test Cases} *100</a:t>
            </a:r>
          </a:p>
        </p:txBody>
      </p:sp>
      <p:sp>
        <p:nvSpPr>
          <p:cNvPr id="6" name="Rectangle 5">
            <a:extLst>
              <a:ext uri="{FF2B5EF4-FFF2-40B4-BE49-F238E27FC236}">
                <a16:creationId xmlns:a16="http://schemas.microsoft.com/office/drawing/2014/main" id="{112F6BF2-EB95-42AA-B5AF-59AE169A29A6}"/>
              </a:ext>
            </a:extLst>
          </p:cNvPr>
          <p:cNvSpPr/>
          <p:nvPr/>
        </p:nvSpPr>
        <p:spPr>
          <a:xfrm>
            <a:off x="2149220" y="4285040"/>
            <a:ext cx="6421951"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100% during delivery</a:t>
            </a:r>
          </a:p>
        </p:txBody>
      </p:sp>
    </p:spTree>
    <p:extLst>
      <p:ext uri="{BB962C8B-B14F-4D97-AF65-F5344CB8AC3E}">
        <p14:creationId xmlns:p14="http://schemas.microsoft.com/office/powerpoint/2010/main" val="1260014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a:prstGeom prst="rect">
            <a:avLst/>
          </a:prstGeom>
        </p:spPr>
        <p:txBody>
          <a:bodyPr anchor="b">
            <a:normAutofit/>
          </a:bodyPr>
          <a:lstStyle/>
          <a:p>
            <a:r>
              <a:rPr lang="en-US" dirty="0"/>
              <a:t>Defect Density</a:t>
            </a:r>
            <a:endParaRPr lang="en-IN" dirty="0"/>
          </a:p>
        </p:txBody>
      </p:sp>
      <p:sp>
        <p:nvSpPr>
          <p:cNvPr id="3" name="Rectangle 2">
            <a:extLst>
              <a:ext uri="{FF2B5EF4-FFF2-40B4-BE49-F238E27FC236}">
                <a16:creationId xmlns:a16="http://schemas.microsoft.com/office/drawing/2014/main" id="{680A7009-52DB-4577-9CED-5D8AD3B6F15A}"/>
              </a:ext>
            </a:extLst>
          </p:cNvPr>
          <p:cNvSpPr/>
          <p:nvPr/>
        </p:nvSpPr>
        <p:spPr>
          <a:xfrm>
            <a:off x="981844" y="2420888"/>
            <a:ext cx="10404646" cy="830997"/>
          </a:xfrm>
          <a:prstGeom prst="rect">
            <a:avLst/>
          </a:prstGeom>
        </p:spPr>
        <p:txBody>
          <a:bodyPr wrap="square">
            <a:spAutoFit/>
          </a:bodyPr>
          <a:lstStyle/>
          <a:p>
            <a:r>
              <a:rPr lang="en-IN" sz="2400" dirty="0">
                <a:latin typeface="Book Antiqua" panose="02040602050305030304" pitchFamily="18" charset="0"/>
              </a:rPr>
              <a:t>Defect Density = Total Number of defects/Total lines of code</a:t>
            </a:r>
            <a:br>
              <a:rPr lang="en-IN" sz="2400" dirty="0"/>
            </a:br>
            <a:endParaRPr lang="en-IN" sz="2400" dirty="0">
              <a:latin typeface="Book Antiqua" panose="02040602050305030304" pitchFamily="18" charset="0"/>
            </a:endParaRPr>
          </a:p>
        </p:txBody>
      </p:sp>
      <p:sp>
        <p:nvSpPr>
          <p:cNvPr id="6" name="Rectangle 5">
            <a:extLst>
              <a:ext uri="{FF2B5EF4-FFF2-40B4-BE49-F238E27FC236}">
                <a16:creationId xmlns:a16="http://schemas.microsoft.com/office/drawing/2014/main" id="{112F6BF2-EB95-42AA-B5AF-59AE169A29A6}"/>
              </a:ext>
            </a:extLst>
          </p:cNvPr>
          <p:cNvSpPr/>
          <p:nvPr/>
        </p:nvSpPr>
        <p:spPr>
          <a:xfrm>
            <a:off x="527023" y="3777208"/>
            <a:ext cx="11134778" cy="1200329"/>
          </a:xfrm>
          <a:prstGeom prst="rect">
            <a:avLst/>
          </a:prstGeom>
          <a:noFill/>
        </p:spPr>
        <p:txBody>
          <a:bodyPr wrap="none" lIns="91440" tIns="45720" rIns="91440" bIns="45720">
            <a:spAutoFit/>
          </a:bodyPr>
          <a:lstStyle/>
          <a:p>
            <a:pPr algn="ctr"/>
            <a:r>
              <a:rPr lang="en-US"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Not count of defects</a:t>
            </a:r>
          </a:p>
          <a:p>
            <a:pPr algn="ctr"/>
            <a:r>
              <a:rPr lang="en-US" sz="3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Overall reduction in defect density gives better product</a:t>
            </a:r>
            <a:endParaRPr lang="en-US"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3187096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a:prstGeom prst="rect">
            <a:avLst/>
          </a:prstGeom>
        </p:spPr>
        <p:txBody>
          <a:bodyPr anchor="b">
            <a:normAutofit/>
          </a:bodyPr>
          <a:lstStyle/>
          <a:p>
            <a:r>
              <a:rPr lang="en-US" dirty="0"/>
              <a:t>Defect Detection Percentage</a:t>
            </a:r>
            <a:endParaRPr lang="en-IN" dirty="0"/>
          </a:p>
        </p:txBody>
      </p:sp>
      <p:sp>
        <p:nvSpPr>
          <p:cNvPr id="3" name="Rectangle 2">
            <a:extLst>
              <a:ext uri="{FF2B5EF4-FFF2-40B4-BE49-F238E27FC236}">
                <a16:creationId xmlns:a16="http://schemas.microsoft.com/office/drawing/2014/main" id="{680A7009-52DB-4577-9CED-5D8AD3B6F15A}"/>
              </a:ext>
            </a:extLst>
          </p:cNvPr>
          <p:cNvSpPr/>
          <p:nvPr/>
        </p:nvSpPr>
        <p:spPr>
          <a:xfrm>
            <a:off x="117749" y="2420888"/>
            <a:ext cx="11544052" cy="1569660"/>
          </a:xfrm>
          <a:prstGeom prst="rect">
            <a:avLst/>
          </a:prstGeom>
        </p:spPr>
        <p:txBody>
          <a:bodyPr wrap="square">
            <a:spAutoFit/>
          </a:bodyPr>
          <a:lstStyle/>
          <a:p>
            <a:r>
              <a:rPr lang="en-IN" sz="2400" dirty="0">
                <a:latin typeface="Book Antiqua" panose="02040602050305030304" pitchFamily="18" charset="0"/>
              </a:rPr>
              <a:t>DDP = (Number of Defects detected in a Phase / Total Number of defects in that Phase) x 100</a:t>
            </a:r>
            <a:br>
              <a:rPr lang="en-IN" sz="2400" dirty="0">
                <a:latin typeface="Book Antiqua" panose="02040602050305030304" pitchFamily="18" charset="0"/>
              </a:rPr>
            </a:br>
            <a:br>
              <a:rPr lang="en-IN" sz="2400" dirty="0">
                <a:latin typeface="Book Antiqua" panose="02040602050305030304" pitchFamily="18" charset="0"/>
              </a:rPr>
            </a:br>
            <a:endParaRPr lang="en-IN" sz="2400" dirty="0">
              <a:latin typeface="Book Antiqua" panose="02040602050305030304" pitchFamily="18" charset="0"/>
            </a:endParaRPr>
          </a:p>
        </p:txBody>
      </p:sp>
      <p:sp>
        <p:nvSpPr>
          <p:cNvPr id="6" name="Rectangle 5">
            <a:extLst>
              <a:ext uri="{FF2B5EF4-FFF2-40B4-BE49-F238E27FC236}">
                <a16:creationId xmlns:a16="http://schemas.microsoft.com/office/drawing/2014/main" id="{112F6BF2-EB95-42AA-B5AF-59AE169A29A6}"/>
              </a:ext>
            </a:extLst>
          </p:cNvPr>
          <p:cNvSpPr/>
          <p:nvPr/>
        </p:nvSpPr>
        <p:spPr>
          <a:xfrm>
            <a:off x="2360858" y="3777208"/>
            <a:ext cx="7467108" cy="1200329"/>
          </a:xfrm>
          <a:prstGeom prst="rect">
            <a:avLst/>
          </a:prstGeom>
          <a:noFill/>
        </p:spPr>
        <p:txBody>
          <a:bodyPr wrap="none" lIns="91440" tIns="45720" rIns="91440" bIns="45720">
            <a:spAutoFit/>
          </a:bodyPr>
          <a:lstStyle/>
          <a:p>
            <a:pPr algn="ctr"/>
            <a:r>
              <a:rPr lang="en-US"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Overall quality of the testing process</a:t>
            </a:r>
          </a:p>
          <a:p>
            <a:pPr algn="ctr"/>
            <a:r>
              <a:rPr lang="en-US" sz="36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Good DDP means good testing</a:t>
            </a:r>
            <a:endParaRPr lang="en-US"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737872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a:prstGeom prst="rect">
            <a:avLst/>
          </a:prstGeom>
        </p:spPr>
        <p:txBody>
          <a:bodyPr anchor="b">
            <a:normAutofit/>
          </a:bodyPr>
          <a:lstStyle/>
          <a:p>
            <a:r>
              <a:rPr lang="en-US" dirty="0"/>
              <a:t>Mean Time to Detect</a:t>
            </a:r>
            <a:endParaRPr lang="en-IN" dirty="0"/>
          </a:p>
        </p:txBody>
      </p:sp>
      <p:sp>
        <p:nvSpPr>
          <p:cNvPr id="3" name="Rectangle 2">
            <a:extLst>
              <a:ext uri="{FF2B5EF4-FFF2-40B4-BE49-F238E27FC236}">
                <a16:creationId xmlns:a16="http://schemas.microsoft.com/office/drawing/2014/main" id="{680A7009-52DB-4577-9CED-5D8AD3B6F15A}"/>
              </a:ext>
            </a:extLst>
          </p:cNvPr>
          <p:cNvSpPr/>
          <p:nvPr/>
        </p:nvSpPr>
        <p:spPr>
          <a:xfrm>
            <a:off x="117749" y="2420888"/>
            <a:ext cx="11544052" cy="1200329"/>
          </a:xfrm>
          <a:prstGeom prst="rect">
            <a:avLst/>
          </a:prstGeom>
        </p:spPr>
        <p:txBody>
          <a:bodyPr wrap="square">
            <a:spAutoFit/>
          </a:bodyPr>
          <a:lstStyle/>
          <a:p>
            <a:pPr algn="ctr"/>
            <a:r>
              <a:rPr lang="en-IN" sz="2400" dirty="0">
                <a:latin typeface="Book Antiqua" panose="02040602050305030304" pitchFamily="18" charset="0"/>
              </a:rPr>
              <a:t>MTTD = Number of issues detected/Total execution time</a:t>
            </a:r>
            <a:br>
              <a:rPr lang="en-IN" sz="2400" dirty="0">
                <a:latin typeface="Book Antiqua" panose="02040602050305030304" pitchFamily="18" charset="0"/>
              </a:rPr>
            </a:br>
            <a:br>
              <a:rPr lang="en-IN" sz="2400" dirty="0">
                <a:latin typeface="Book Antiqua" panose="02040602050305030304" pitchFamily="18" charset="0"/>
              </a:rPr>
            </a:br>
            <a:endParaRPr lang="en-IN" sz="2400" dirty="0">
              <a:latin typeface="Book Antiqua" panose="02040602050305030304" pitchFamily="18" charset="0"/>
            </a:endParaRPr>
          </a:p>
        </p:txBody>
      </p:sp>
      <p:sp>
        <p:nvSpPr>
          <p:cNvPr id="6" name="Rectangle 5">
            <a:extLst>
              <a:ext uri="{FF2B5EF4-FFF2-40B4-BE49-F238E27FC236}">
                <a16:creationId xmlns:a16="http://schemas.microsoft.com/office/drawing/2014/main" id="{112F6BF2-EB95-42AA-B5AF-59AE169A29A6}"/>
              </a:ext>
            </a:extLst>
          </p:cNvPr>
          <p:cNvSpPr/>
          <p:nvPr/>
        </p:nvSpPr>
        <p:spPr>
          <a:xfrm>
            <a:off x="2574288" y="3777208"/>
            <a:ext cx="7040261" cy="1200329"/>
          </a:xfrm>
          <a:prstGeom prst="rect">
            <a:avLst/>
          </a:prstGeom>
          <a:noFill/>
        </p:spPr>
        <p:txBody>
          <a:bodyPr wrap="none" lIns="91440" tIns="45720" rIns="91440" bIns="45720">
            <a:spAutoFit/>
          </a:bodyPr>
          <a:lstStyle/>
          <a:p>
            <a:pPr algn="ctr"/>
            <a:r>
              <a:rPr lang="en-US"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Total number of defects and issues</a:t>
            </a:r>
          </a:p>
          <a:p>
            <a:pPr algn="ctr"/>
            <a:endParaRPr lang="en-US" sz="36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3536563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7862E-A1A1-46C4-A5AE-3B42FD6EE9BF}"/>
              </a:ext>
            </a:extLst>
          </p:cNvPr>
          <p:cNvSpPr>
            <a:spLocks noGrp="1"/>
          </p:cNvSpPr>
          <p:nvPr>
            <p:ph type="title"/>
          </p:nvPr>
        </p:nvSpPr>
        <p:spPr/>
        <p:txBody>
          <a:bodyPr/>
          <a:lstStyle/>
          <a:p>
            <a:r>
              <a:rPr lang="en-IN" dirty="0"/>
              <a:t>Main Components of Scrum Framework</a:t>
            </a:r>
          </a:p>
        </p:txBody>
      </p:sp>
      <p:sp>
        <p:nvSpPr>
          <p:cNvPr id="3" name="Content Placeholder 2">
            <a:extLst>
              <a:ext uri="{FF2B5EF4-FFF2-40B4-BE49-F238E27FC236}">
                <a16:creationId xmlns:a16="http://schemas.microsoft.com/office/drawing/2014/main" id="{1F42F49A-CD4B-4310-A0F3-891A85A71100}"/>
              </a:ext>
            </a:extLst>
          </p:cNvPr>
          <p:cNvSpPr>
            <a:spLocks noGrp="1"/>
          </p:cNvSpPr>
          <p:nvPr>
            <p:ph idx="1"/>
          </p:nvPr>
        </p:nvSpPr>
        <p:spPr/>
        <p:txBody>
          <a:bodyPr>
            <a:normAutofit/>
          </a:bodyPr>
          <a:lstStyle/>
          <a:p>
            <a:r>
              <a:rPr lang="en-IN" dirty="0">
                <a:solidFill>
                  <a:schemeClr val="accent5">
                    <a:lumMod val="60000"/>
                    <a:lumOff val="40000"/>
                  </a:schemeClr>
                </a:solidFill>
              </a:rPr>
              <a:t>Roles: </a:t>
            </a:r>
            <a:r>
              <a:rPr lang="en-IN" dirty="0"/>
              <a:t>Scrum Master, Scrum Product Owner and the Scrum Team</a:t>
            </a:r>
          </a:p>
          <a:p>
            <a:r>
              <a:rPr lang="en-IN" dirty="0">
                <a:solidFill>
                  <a:schemeClr val="accent5">
                    <a:lumMod val="60000"/>
                    <a:lumOff val="40000"/>
                  </a:schemeClr>
                </a:solidFill>
              </a:rPr>
              <a:t>Backlog: </a:t>
            </a:r>
            <a:r>
              <a:rPr lang="en-IN" dirty="0"/>
              <a:t>containing the end user requirements</a:t>
            </a:r>
          </a:p>
          <a:p>
            <a:r>
              <a:rPr lang="en-IN" dirty="0">
                <a:solidFill>
                  <a:schemeClr val="accent5">
                    <a:lumMod val="60000"/>
                    <a:lumOff val="40000"/>
                  </a:schemeClr>
                </a:solidFill>
              </a:rPr>
              <a:t>Sprints</a:t>
            </a:r>
          </a:p>
          <a:p>
            <a:r>
              <a:rPr lang="en-IN" dirty="0">
                <a:solidFill>
                  <a:schemeClr val="accent5">
                    <a:lumMod val="60000"/>
                    <a:lumOff val="40000"/>
                  </a:schemeClr>
                </a:solidFill>
              </a:rPr>
              <a:t>Scrum Events: </a:t>
            </a:r>
          </a:p>
          <a:p>
            <a:pPr lvl="1"/>
            <a:r>
              <a:rPr lang="en-IN" dirty="0"/>
              <a:t>Sprint Planning Meeting (WHAT-Meeting, HOW-Meeting), </a:t>
            </a:r>
          </a:p>
          <a:p>
            <a:pPr lvl="1"/>
            <a:r>
              <a:rPr lang="en-IN" dirty="0"/>
              <a:t>Daily Scrum Meeting, </a:t>
            </a:r>
          </a:p>
          <a:p>
            <a:pPr lvl="1"/>
            <a:r>
              <a:rPr lang="en-IN" dirty="0"/>
              <a:t>Sprint Review Meeting, </a:t>
            </a:r>
          </a:p>
          <a:p>
            <a:pPr lvl="1"/>
            <a:r>
              <a:rPr lang="en-IN" dirty="0"/>
              <a:t>Sprint Retrospective Meeting</a:t>
            </a:r>
          </a:p>
          <a:p>
            <a:endParaRPr lang="en-IN" dirty="0"/>
          </a:p>
        </p:txBody>
      </p:sp>
    </p:spTree>
    <p:extLst>
      <p:ext uri="{BB962C8B-B14F-4D97-AF65-F5344CB8AC3E}">
        <p14:creationId xmlns:p14="http://schemas.microsoft.com/office/powerpoint/2010/main" val="122882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a:prstGeom prst="rect">
            <a:avLst/>
          </a:prstGeom>
        </p:spPr>
        <p:txBody>
          <a:bodyPr anchor="b">
            <a:normAutofit/>
          </a:bodyPr>
          <a:lstStyle/>
          <a:p>
            <a:r>
              <a:rPr lang="en-US" dirty="0"/>
              <a:t>Mean Time to Repair</a:t>
            </a:r>
            <a:endParaRPr lang="en-IN" dirty="0"/>
          </a:p>
        </p:txBody>
      </p:sp>
      <p:sp>
        <p:nvSpPr>
          <p:cNvPr id="3" name="Rectangle 2">
            <a:extLst>
              <a:ext uri="{FF2B5EF4-FFF2-40B4-BE49-F238E27FC236}">
                <a16:creationId xmlns:a16="http://schemas.microsoft.com/office/drawing/2014/main" id="{680A7009-52DB-4577-9CED-5D8AD3B6F15A}"/>
              </a:ext>
            </a:extLst>
          </p:cNvPr>
          <p:cNvSpPr/>
          <p:nvPr/>
        </p:nvSpPr>
        <p:spPr>
          <a:xfrm>
            <a:off x="117749" y="2420888"/>
            <a:ext cx="11544052" cy="461665"/>
          </a:xfrm>
          <a:prstGeom prst="rect">
            <a:avLst/>
          </a:prstGeom>
        </p:spPr>
        <p:txBody>
          <a:bodyPr wrap="square">
            <a:spAutoFit/>
          </a:bodyPr>
          <a:lstStyle/>
          <a:p>
            <a:pPr algn="ctr"/>
            <a:r>
              <a:rPr lang="en-IN" sz="2400" dirty="0">
                <a:latin typeface="Book Antiqua" panose="02040602050305030304" pitchFamily="18" charset="0"/>
              </a:rPr>
              <a:t>MTTR = Number of issues fixed/Total coding team</a:t>
            </a:r>
          </a:p>
        </p:txBody>
      </p:sp>
    </p:spTree>
    <p:extLst>
      <p:ext uri="{BB962C8B-B14F-4D97-AF65-F5344CB8AC3E}">
        <p14:creationId xmlns:p14="http://schemas.microsoft.com/office/powerpoint/2010/main" val="248469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a:prstGeom prst="rect">
            <a:avLst/>
          </a:prstGeom>
        </p:spPr>
        <p:txBody>
          <a:bodyPr anchor="b">
            <a:normAutofit/>
          </a:bodyPr>
          <a:lstStyle/>
          <a:p>
            <a:r>
              <a:rPr lang="en-US" dirty="0"/>
              <a:t>Defect Leakage</a:t>
            </a:r>
            <a:endParaRPr lang="en-IN" dirty="0"/>
          </a:p>
        </p:txBody>
      </p:sp>
      <p:sp>
        <p:nvSpPr>
          <p:cNvPr id="3" name="Rectangle 2">
            <a:extLst>
              <a:ext uri="{FF2B5EF4-FFF2-40B4-BE49-F238E27FC236}">
                <a16:creationId xmlns:a16="http://schemas.microsoft.com/office/drawing/2014/main" id="{680A7009-52DB-4577-9CED-5D8AD3B6F15A}"/>
              </a:ext>
            </a:extLst>
          </p:cNvPr>
          <p:cNvSpPr/>
          <p:nvPr/>
        </p:nvSpPr>
        <p:spPr>
          <a:xfrm>
            <a:off x="117749" y="2420888"/>
            <a:ext cx="11544052" cy="830997"/>
          </a:xfrm>
          <a:prstGeom prst="rect">
            <a:avLst/>
          </a:prstGeom>
        </p:spPr>
        <p:txBody>
          <a:bodyPr wrap="square">
            <a:spAutoFit/>
          </a:bodyPr>
          <a:lstStyle/>
          <a:p>
            <a:pPr algn="ctr"/>
            <a:r>
              <a:rPr lang="en-IN" sz="2400" dirty="0">
                <a:latin typeface="Book Antiqua" panose="02040602050305030304" pitchFamily="18" charset="0"/>
              </a:rPr>
              <a:t>Defect Leakage</a:t>
            </a:r>
            <a:r>
              <a:rPr lang="en-IN" sz="2400" b="1" dirty="0">
                <a:latin typeface="Book Antiqua" panose="02040602050305030304" pitchFamily="18" charset="0"/>
              </a:rPr>
              <a:t> = (</a:t>
            </a:r>
            <a:r>
              <a:rPr lang="en-IN" sz="2400" dirty="0">
                <a:latin typeface="Book Antiqua" panose="02040602050305030304" pitchFamily="18" charset="0"/>
              </a:rPr>
              <a:t>No. of Defects found in UAT / No. of Defects found in QA testing.) * 100</a:t>
            </a:r>
          </a:p>
        </p:txBody>
      </p:sp>
    </p:spTree>
    <p:extLst>
      <p:ext uri="{BB962C8B-B14F-4D97-AF65-F5344CB8AC3E}">
        <p14:creationId xmlns:p14="http://schemas.microsoft.com/office/powerpoint/2010/main" val="1686368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a:prstGeom prst="rect">
            <a:avLst/>
          </a:prstGeom>
        </p:spPr>
        <p:txBody>
          <a:bodyPr anchor="b">
            <a:normAutofit/>
          </a:bodyPr>
          <a:lstStyle/>
          <a:p>
            <a:r>
              <a:rPr lang="en-US" dirty="0"/>
              <a:t>Defect Leakage</a:t>
            </a:r>
            <a:endParaRPr lang="en-IN" dirty="0"/>
          </a:p>
        </p:txBody>
      </p:sp>
      <p:sp>
        <p:nvSpPr>
          <p:cNvPr id="3" name="Rectangle 2">
            <a:extLst>
              <a:ext uri="{FF2B5EF4-FFF2-40B4-BE49-F238E27FC236}">
                <a16:creationId xmlns:a16="http://schemas.microsoft.com/office/drawing/2014/main" id="{680A7009-52DB-4577-9CED-5D8AD3B6F15A}"/>
              </a:ext>
            </a:extLst>
          </p:cNvPr>
          <p:cNvSpPr/>
          <p:nvPr/>
        </p:nvSpPr>
        <p:spPr>
          <a:xfrm>
            <a:off x="117749" y="2420888"/>
            <a:ext cx="11544052" cy="830997"/>
          </a:xfrm>
          <a:prstGeom prst="rect">
            <a:avLst/>
          </a:prstGeom>
        </p:spPr>
        <p:txBody>
          <a:bodyPr wrap="square">
            <a:spAutoFit/>
          </a:bodyPr>
          <a:lstStyle/>
          <a:p>
            <a:pPr algn="ctr"/>
            <a:r>
              <a:rPr lang="en-IN" sz="2400" dirty="0">
                <a:latin typeface="Book Antiqua" panose="02040602050305030304" pitchFamily="18" charset="0"/>
              </a:rPr>
              <a:t>Defect Leakage</a:t>
            </a:r>
            <a:r>
              <a:rPr lang="en-IN" sz="2400" b="1" dirty="0">
                <a:latin typeface="Book Antiqua" panose="02040602050305030304" pitchFamily="18" charset="0"/>
              </a:rPr>
              <a:t> = (</a:t>
            </a:r>
            <a:r>
              <a:rPr lang="en-IN" sz="2400" dirty="0">
                <a:latin typeface="Book Antiqua" panose="02040602050305030304" pitchFamily="18" charset="0"/>
              </a:rPr>
              <a:t>No. of Defects found in UAT / No. of Defects found in QA testing.) * 100</a:t>
            </a:r>
          </a:p>
        </p:txBody>
      </p:sp>
      <p:pic>
        <p:nvPicPr>
          <p:cNvPr id="4" name="Picture 3">
            <a:extLst>
              <a:ext uri="{FF2B5EF4-FFF2-40B4-BE49-F238E27FC236}">
                <a16:creationId xmlns:a16="http://schemas.microsoft.com/office/drawing/2014/main" id="{2FF23DCA-41CA-455D-B4F8-BF313C17009B}"/>
              </a:ext>
            </a:extLst>
          </p:cNvPr>
          <p:cNvPicPr>
            <a:picLocks noChangeAspect="1"/>
          </p:cNvPicPr>
          <p:nvPr/>
        </p:nvPicPr>
        <p:blipFill>
          <a:blip r:embed="rId3"/>
          <a:stretch>
            <a:fillRect/>
          </a:stretch>
        </p:blipFill>
        <p:spPr>
          <a:xfrm>
            <a:off x="-1" y="0"/>
            <a:ext cx="12188825" cy="6858000"/>
          </a:xfrm>
          <a:prstGeom prst="rect">
            <a:avLst/>
          </a:prstGeom>
        </p:spPr>
      </p:pic>
    </p:spTree>
    <p:extLst>
      <p:ext uri="{BB962C8B-B14F-4D97-AF65-F5344CB8AC3E}">
        <p14:creationId xmlns:p14="http://schemas.microsoft.com/office/powerpoint/2010/main" val="1978879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a:prstGeom prst="rect">
            <a:avLst/>
          </a:prstGeom>
        </p:spPr>
        <p:txBody>
          <a:bodyPr anchor="b">
            <a:normAutofit/>
          </a:bodyPr>
          <a:lstStyle/>
          <a:p>
            <a:r>
              <a:rPr lang="en-US" dirty="0"/>
              <a:t>Defect Leakage</a:t>
            </a:r>
            <a:endParaRPr lang="en-IN" dirty="0"/>
          </a:p>
        </p:txBody>
      </p:sp>
      <p:sp>
        <p:nvSpPr>
          <p:cNvPr id="3" name="Rectangle 2">
            <a:extLst>
              <a:ext uri="{FF2B5EF4-FFF2-40B4-BE49-F238E27FC236}">
                <a16:creationId xmlns:a16="http://schemas.microsoft.com/office/drawing/2014/main" id="{680A7009-52DB-4577-9CED-5D8AD3B6F15A}"/>
              </a:ext>
            </a:extLst>
          </p:cNvPr>
          <p:cNvSpPr/>
          <p:nvPr/>
        </p:nvSpPr>
        <p:spPr>
          <a:xfrm>
            <a:off x="117749" y="2420888"/>
            <a:ext cx="11544052" cy="830997"/>
          </a:xfrm>
          <a:prstGeom prst="rect">
            <a:avLst/>
          </a:prstGeom>
        </p:spPr>
        <p:txBody>
          <a:bodyPr wrap="square">
            <a:spAutoFit/>
          </a:bodyPr>
          <a:lstStyle/>
          <a:p>
            <a:pPr algn="ctr"/>
            <a:r>
              <a:rPr lang="en-IN" sz="2400" dirty="0">
                <a:latin typeface="Book Antiqua" panose="02040602050305030304" pitchFamily="18" charset="0"/>
              </a:rPr>
              <a:t>Defect Leakage</a:t>
            </a:r>
            <a:r>
              <a:rPr lang="en-IN" sz="2400" b="1" dirty="0">
                <a:latin typeface="Book Antiqua" panose="02040602050305030304" pitchFamily="18" charset="0"/>
              </a:rPr>
              <a:t> = (</a:t>
            </a:r>
            <a:r>
              <a:rPr lang="en-IN" sz="2400" dirty="0">
                <a:latin typeface="Book Antiqua" panose="02040602050305030304" pitchFamily="18" charset="0"/>
              </a:rPr>
              <a:t>No. of Defects found in UAT / No. of Defects found in QA testing.) * 100</a:t>
            </a:r>
          </a:p>
        </p:txBody>
      </p:sp>
      <p:pic>
        <p:nvPicPr>
          <p:cNvPr id="5" name="Picture 4">
            <a:extLst>
              <a:ext uri="{FF2B5EF4-FFF2-40B4-BE49-F238E27FC236}">
                <a16:creationId xmlns:a16="http://schemas.microsoft.com/office/drawing/2014/main" id="{8FDA98A7-3E83-48E8-B9A6-487C6FDF6D18}"/>
              </a:ext>
            </a:extLst>
          </p:cNvPr>
          <p:cNvPicPr>
            <a:picLocks noChangeAspect="1"/>
          </p:cNvPicPr>
          <p:nvPr/>
        </p:nvPicPr>
        <p:blipFill>
          <a:blip r:embed="rId3"/>
          <a:stretch>
            <a:fillRect/>
          </a:stretch>
        </p:blipFill>
        <p:spPr>
          <a:xfrm>
            <a:off x="-34685" y="0"/>
            <a:ext cx="12321785" cy="6858000"/>
          </a:xfrm>
          <a:prstGeom prst="rect">
            <a:avLst/>
          </a:prstGeom>
        </p:spPr>
      </p:pic>
    </p:spTree>
    <p:extLst>
      <p:ext uri="{BB962C8B-B14F-4D97-AF65-F5344CB8AC3E}">
        <p14:creationId xmlns:p14="http://schemas.microsoft.com/office/powerpoint/2010/main" val="1422275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a:prstGeom prst="rect">
            <a:avLst/>
          </a:prstGeom>
        </p:spPr>
        <p:txBody>
          <a:bodyPr anchor="b">
            <a:normAutofit/>
          </a:bodyPr>
          <a:lstStyle/>
          <a:p>
            <a:r>
              <a:rPr lang="en-US" dirty="0"/>
              <a:t>Defect Leakage</a:t>
            </a:r>
            <a:endParaRPr lang="en-IN" dirty="0"/>
          </a:p>
        </p:txBody>
      </p:sp>
      <p:pic>
        <p:nvPicPr>
          <p:cNvPr id="4" name="Picture 3">
            <a:extLst>
              <a:ext uri="{FF2B5EF4-FFF2-40B4-BE49-F238E27FC236}">
                <a16:creationId xmlns:a16="http://schemas.microsoft.com/office/drawing/2014/main" id="{5A51C914-258B-41BF-A84F-E0A0332C2ACD}"/>
              </a:ext>
            </a:extLst>
          </p:cNvPr>
          <p:cNvPicPr>
            <a:picLocks noChangeAspect="1"/>
          </p:cNvPicPr>
          <p:nvPr/>
        </p:nvPicPr>
        <p:blipFill>
          <a:blip r:embed="rId3"/>
          <a:stretch>
            <a:fillRect/>
          </a:stretch>
        </p:blipFill>
        <p:spPr>
          <a:xfrm>
            <a:off x="10243" y="0"/>
            <a:ext cx="12178581" cy="6858000"/>
          </a:xfrm>
          <a:prstGeom prst="rect">
            <a:avLst/>
          </a:prstGeom>
        </p:spPr>
      </p:pic>
    </p:spTree>
    <p:extLst>
      <p:ext uri="{BB962C8B-B14F-4D97-AF65-F5344CB8AC3E}">
        <p14:creationId xmlns:p14="http://schemas.microsoft.com/office/powerpoint/2010/main" val="4079052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a:prstGeom prst="rect">
            <a:avLst/>
          </a:prstGeom>
        </p:spPr>
        <p:txBody>
          <a:bodyPr anchor="b">
            <a:normAutofit/>
          </a:bodyPr>
          <a:lstStyle/>
          <a:p>
            <a:r>
              <a:rPr lang="en-US" dirty="0"/>
              <a:t>Defect Leakage</a:t>
            </a:r>
            <a:endParaRPr lang="en-IN" dirty="0"/>
          </a:p>
        </p:txBody>
      </p:sp>
      <p:pic>
        <p:nvPicPr>
          <p:cNvPr id="3" name="Picture 2">
            <a:extLst>
              <a:ext uri="{FF2B5EF4-FFF2-40B4-BE49-F238E27FC236}">
                <a16:creationId xmlns:a16="http://schemas.microsoft.com/office/drawing/2014/main" id="{BEF06C95-F4E1-4F08-A942-C0B66E4B0D40}"/>
              </a:ext>
            </a:extLst>
          </p:cNvPr>
          <p:cNvPicPr>
            <a:picLocks noChangeAspect="1"/>
          </p:cNvPicPr>
          <p:nvPr/>
        </p:nvPicPr>
        <p:blipFill>
          <a:blip r:embed="rId3"/>
          <a:stretch>
            <a:fillRect/>
          </a:stretch>
        </p:blipFill>
        <p:spPr>
          <a:xfrm>
            <a:off x="-9330" y="-12374"/>
            <a:ext cx="12198155" cy="6870374"/>
          </a:xfrm>
          <a:prstGeom prst="rect">
            <a:avLst/>
          </a:prstGeom>
        </p:spPr>
      </p:pic>
    </p:spTree>
    <p:extLst>
      <p:ext uri="{BB962C8B-B14F-4D97-AF65-F5344CB8AC3E}">
        <p14:creationId xmlns:p14="http://schemas.microsoft.com/office/powerpoint/2010/main" val="545825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Fault Taxonomies</a:t>
            </a:r>
            <a:endParaRPr lang="en-IN" dirty="0"/>
          </a:p>
        </p:txBody>
      </p:sp>
      <p:sp>
        <p:nvSpPr>
          <p:cNvPr id="3" name="TextBox 2">
            <a:extLst>
              <a:ext uri="{FF2B5EF4-FFF2-40B4-BE49-F238E27FC236}">
                <a16:creationId xmlns:a16="http://schemas.microsoft.com/office/drawing/2014/main" id="{47B02516-7CCA-4028-82BC-831364757899}"/>
              </a:ext>
            </a:extLst>
          </p:cNvPr>
          <p:cNvSpPr txBox="1"/>
          <p:nvPr/>
        </p:nvSpPr>
        <p:spPr>
          <a:xfrm>
            <a:off x="1629916" y="5085184"/>
            <a:ext cx="8352928" cy="424732"/>
          </a:xfrm>
          <a:prstGeom prst="rect">
            <a:avLst/>
          </a:prstGeom>
          <a:noFill/>
        </p:spPr>
        <p:txBody>
          <a:bodyPr wrap="square" rtlCol="0">
            <a:spAutoFit/>
          </a:bodyPr>
          <a:lstStyle/>
          <a:p>
            <a:pPr>
              <a:lnSpc>
                <a:spcPct val="90000"/>
              </a:lnSpc>
            </a:pPr>
            <a:r>
              <a:rPr lang="en-IN" sz="2400" dirty="0"/>
              <a:t>Refer 1</a:t>
            </a:r>
            <a:r>
              <a:rPr lang="en-IN" sz="2400" baseline="30000" dirty="0"/>
              <a:t>st</a:t>
            </a:r>
            <a:r>
              <a:rPr lang="en-IN" sz="2400" dirty="0"/>
              <a:t> Text Book</a:t>
            </a:r>
          </a:p>
        </p:txBody>
      </p:sp>
    </p:spTree>
    <p:extLst>
      <p:ext uri="{BB962C8B-B14F-4D97-AF65-F5344CB8AC3E}">
        <p14:creationId xmlns:p14="http://schemas.microsoft.com/office/powerpoint/2010/main" val="1850550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6753D7-6F15-4CC0-B0CF-C4D0F94C8006}"/>
              </a:ext>
            </a:extLst>
          </p:cNvPr>
          <p:cNvSpPr/>
          <p:nvPr/>
        </p:nvSpPr>
        <p:spPr>
          <a:xfrm>
            <a:off x="1597033" y="2967335"/>
            <a:ext cx="8994770" cy="1754326"/>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Is testing product oriented or </a:t>
            </a:r>
          </a:p>
          <a:p>
            <a:pPr algn="ctr"/>
            <a:r>
              <a:rPr lang="en-US" sz="5400" b="1" dirty="0">
                <a:ln w="9525">
                  <a:solidFill>
                    <a:schemeClr val="bg1"/>
                  </a:solidFill>
                  <a:prstDash val="solid"/>
                </a:ln>
                <a:effectLst>
                  <a:outerShdw blurRad="12700" dist="38100" dir="2700000" algn="tl" rotWithShape="0">
                    <a:schemeClr val="bg1">
                      <a:lumMod val="50000"/>
                    </a:schemeClr>
                  </a:outerShdw>
                </a:effectLst>
              </a:rPr>
              <a:t>Process oriented?</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804515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983081D6-5096-45AB-B5D9-8CD4671DE4C5}"/>
              </a:ext>
            </a:extLst>
          </p:cNvPr>
          <p:cNvGraphicFramePr/>
          <p:nvPr>
            <p:extLst>
              <p:ext uri="{D42A27DB-BD31-4B8C-83A1-F6EECF244321}">
                <p14:modId xmlns:p14="http://schemas.microsoft.com/office/powerpoint/2010/main" val="727989050"/>
              </p:ext>
            </p:extLst>
          </p:nvPr>
        </p:nvGraphicFramePr>
        <p:xfrm>
          <a:off x="2031471" y="720372"/>
          <a:ext cx="8125883" cy="54172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9453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6753D7-6F15-4CC0-B0CF-C4D0F94C8006}"/>
              </a:ext>
            </a:extLst>
          </p:cNvPr>
          <p:cNvSpPr/>
          <p:nvPr/>
        </p:nvSpPr>
        <p:spPr>
          <a:xfrm>
            <a:off x="692149" y="2967335"/>
            <a:ext cx="10804561" cy="1754326"/>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How can we easily identify possible </a:t>
            </a:r>
          </a:p>
          <a:p>
            <a:pPr algn="ctr"/>
            <a:r>
              <a:rPr lang="en-US" sz="5400" b="1" dirty="0">
                <a:ln w="9525">
                  <a:solidFill>
                    <a:schemeClr val="bg1"/>
                  </a:solidFill>
                  <a:prstDash val="solid"/>
                </a:ln>
                <a:effectLst>
                  <a:outerShdw blurRad="12700" dist="38100" dir="2700000" algn="tl" rotWithShape="0">
                    <a:schemeClr val="bg1">
                      <a:lumMod val="50000"/>
                    </a:schemeClr>
                  </a:outerShdw>
                </a:effectLst>
              </a:rPr>
              <a:t>r</a:t>
            </a: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easons for failure?</a:t>
            </a:r>
          </a:p>
        </p:txBody>
      </p:sp>
    </p:spTree>
    <p:extLst>
      <p:ext uri="{BB962C8B-B14F-4D97-AF65-F5344CB8AC3E}">
        <p14:creationId xmlns:p14="http://schemas.microsoft.com/office/powerpoint/2010/main" val="221030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38AB0-1A81-44F6-8C0F-81FED9FBA810}"/>
              </a:ext>
            </a:extLst>
          </p:cNvPr>
          <p:cNvSpPr>
            <a:spLocks noGrp="1"/>
          </p:cNvSpPr>
          <p:nvPr>
            <p:ph type="title"/>
          </p:nvPr>
        </p:nvSpPr>
        <p:spPr/>
        <p:txBody>
          <a:bodyPr/>
          <a:lstStyle/>
          <a:p>
            <a:r>
              <a:rPr lang="en-IN" dirty="0"/>
              <a:t>Scrum Roles</a:t>
            </a:r>
          </a:p>
        </p:txBody>
      </p:sp>
      <p:pic>
        <p:nvPicPr>
          <p:cNvPr id="4" name="Content Placeholder 3">
            <a:extLst>
              <a:ext uri="{FF2B5EF4-FFF2-40B4-BE49-F238E27FC236}">
                <a16:creationId xmlns:a16="http://schemas.microsoft.com/office/drawing/2014/main" id="{C3DC5F75-845E-45A9-8692-F300B2A9F275}"/>
              </a:ext>
            </a:extLst>
          </p:cNvPr>
          <p:cNvPicPr>
            <a:picLocks noGrp="1" noChangeAspect="1"/>
          </p:cNvPicPr>
          <p:nvPr>
            <p:ph idx="1"/>
          </p:nvPr>
        </p:nvPicPr>
        <p:blipFill>
          <a:blip r:embed="rId2"/>
          <a:stretch>
            <a:fillRect/>
          </a:stretch>
        </p:blipFill>
        <p:spPr>
          <a:xfrm>
            <a:off x="1522414" y="1412776"/>
            <a:ext cx="8604446" cy="5018140"/>
          </a:xfrm>
          <a:prstGeom prst="rect">
            <a:avLst/>
          </a:prstGeom>
        </p:spPr>
      </p:pic>
    </p:spTree>
    <p:extLst>
      <p:ext uri="{BB962C8B-B14F-4D97-AF65-F5344CB8AC3E}">
        <p14:creationId xmlns:p14="http://schemas.microsoft.com/office/powerpoint/2010/main" val="1227069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6753D7-6F15-4CC0-B0CF-C4D0F94C8006}"/>
              </a:ext>
            </a:extLst>
          </p:cNvPr>
          <p:cNvSpPr/>
          <p:nvPr/>
        </p:nvSpPr>
        <p:spPr>
          <a:xfrm>
            <a:off x="0" y="2132856"/>
            <a:ext cx="12436674" cy="1754326"/>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When we know that is failure and </a:t>
            </a:r>
          </a:p>
          <a:p>
            <a:pPr algn="ctr"/>
            <a:r>
              <a:rPr lang="en-US" sz="5400" b="1" dirty="0">
                <a:ln w="9525">
                  <a:solidFill>
                    <a:schemeClr val="bg1"/>
                  </a:solidFill>
                  <a:prstDash val="solid"/>
                </a:ln>
                <a:effectLst>
                  <a:outerShdw blurRad="12700" dist="38100" dir="2700000" algn="tl" rotWithShape="0">
                    <a:schemeClr val="bg1">
                      <a:lumMod val="50000"/>
                    </a:schemeClr>
                  </a:outerShdw>
                </a:effectLst>
              </a:rPr>
              <a:t>We also know why that is called as failure</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356207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6753D7-6F15-4CC0-B0CF-C4D0F94C8006}"/>
              </a:ext>
            </a:extLst>
          </p:cNvPr>
          <p:cNvSpPr/>
          <p:nvPr/>
        </p:nvSpPr>
        <p:spPr>
          <a:xfrm>
            <a:off x="252474" y="2132856"/>
            <a:ext cx="11931728" cy="341632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When we know that is fault and </a:t>
            </a:r>
          </a:p>
          <a:p>
            <a:pPr algn="ctr"/>
            <a:r>
              <a:rPr lang="en-US" sz="5400" b="1" dirty="0">
                <a:ln w="9525">
                  <a:solidFill>
                    <a:schemeClr val="bg1"/>
                  </a:solidFill>
                  <a:prstDash val="solid"/>
                </a:ln>
                <a:effectLst>
                  <a:outerShdw blurRad="12700" dist="38100" dir="2700000" algn="tl" rotWithShape="0">
                    <a:schemeClr val="bg1">
                      <a:lumMod val="50000"/>
                    </a:schemeClr>
                  </a:outerShdw>
                </a:effectLst>
              </a:rPr>
              <a:t>We also know why that is called as fault</a:t>
            </a:r>
          </a:p>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Who can do this for us?</a:t>
            </a:r>
          </a:p>
          <a:p>
            <a:pPr algn="ctr"/>
            <a:r>
              <a:rPr lang="en-US" sz="5400" b="1" dirty="0">
                <a:ln w="9525">
                  <a:solidFill>
                    <a:schemeClr val="bg1"/>
                  </a:solidFill>
                  <a:prstDash val="solid"/>
                </a:ln>
                <a:solidFill>
                  <a:schemeClr val="accent5">
                    <a:lumMod val="50000"/>
                  </a:schemeClr>
                </a:solidFill>
                <a:effectLst>
                  <a:outerShdw blurRad="12700" dist="38100" dir="2700000" algn="tl" rotWithShape="0">
                    <a:schemeClr val="bg1">
                      <a:lumMod val="50000"/>
                    </a:schemeClr>
                  </a:outerShdw>
                </a:effectLst>
              </a:rPr>
              <a:t>“Error and Fault Taxonomies”</a:t>
            </a:r>
            <a:endParaRPr lang="en-US" sz="5400" b="1" cap="none" spc="0" dirty="0">
              <a:ln w="9525">
                <a:solidFill>
                  <a:schemeClr val="bg1"/>
                </a:solidFill>
                <a:prstDash val="solid"/>
              </a:ln>
              <a:solidFill>
                <a:schemeClr val="accent5">
                  <a:lumMod val="50000"/>
                </a:schemeClr>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4129374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395E7-8524-4BDE-89FF-97AAF1334206}"/>
              </a:ext>
            </a:extLst>
          </p:cNvPr>
          <p:cNvSpPr>
            <a:spLocks noGrp="1"/>
          </p:cNvSpPr>
          <p:nvPr>
            <p:ph type="title"/>
          </p:nvPr>
        </p:nvSpPr>
        <p:spPr/>
        <p:txBody>
          <a:bodyPr/>
          <a:lstStyle/>
          <a:p>
            <a:r>
              <a:rPr lang="en-IN" dirty="0"/>
              <a:t>What is Error and Fault Taxonomy?</a:t>
            </a:r>
          </a:p>
        </p:txBody>
      </p:sp>
      <p:sp>
        <p:nvSpPr>
          <p:cNvPr id="3" name="Content Placeholder 2">
            <a:extLst>
              <a:ext uri="{FF2B5EF4-FFF2-40B4-BE49-F238E27FC236}">
                <a16:creationId xmlns:a16="http://schemas.microsoft.com/office/drawing/2014/main" id="{06A86297-4FD8-4D83-B6CD-6109592A40C3}"/>
              </a:ext>
            </a:extLst>
          </p:cNvPr>
          <p:cNvSpPr>
            <a:spLocks noGrp="1"/>
          </p:cNvSpPr>
          <p:nvPr>
            <p:ph idx="1"/>
          </p:nvPr>
        </p:nvSpPr>
        <p:spPr/>
        <p:txBody>
          <a:bodyPr/>
          <a:lstStyle/>
          <a:p>
            <a:pPr algn="just"/>
            <a:r>
              <a:rPr lang="en-IN" dirty="0">
                <a:latin typeface="Book Antiqua" panose="02040602050305030304" pitchFamily="18" charset="0"/>
              </a:rPr>
              <a:t>large number of </a:t>
            </a:r>
            <a:r>
              <a:rPr lang="en-IN" b="1" dirty="0">
                <a:solidFill>
                  <a:schemeClr val="accent5">
                    <a:lumMod val="50000"/>
                  </a:schemeClr>
                </a:solidFill>
                <a:latin typeface="Book Antiqua" panose="02040602050305030304" pitchFamily="18" charset="0"/>
              </a:rPr>
              <a:t>potential faults/bugs </a:t>
            </a:r>
            <a:r>
              <a:rPr lang="en-IN" b="1" dirty="0">
                <a:latin typeface="Book Antiqua" panose="02040602050305030304" pitchFamily="18" charset="0"/>
              </a:rPr>
              <a:t>can be grouped</a:t>
            </a:r>
            <a:r>
              <a:rPr lang="en-IN" dirty="0">
                <a:latin typeface="Book Antiqua" panose="02040602050305030304" pitchFamily="18" charset="0"/>
              </a:rPr>
              <a:t> into few categories</a:t>
            </a:r>
          </a:p>
          <a:p>
            <a:pPr algn="just"/>
            <a:r>
              <a:rPr lang="en-IN" b="1" dirty="0">
                <a:latin typeface="Book Antiqua" panose="02040602050305030304" pitchFamily="18" charset="0"/>
              </a:rPr>
              <a:t>Whenever a new fault/bug is reported</a:t>
            </a:r>
            <a:r>
              <a:rPr lang="en-IN" dirty="0">
                <a:latin typeface="Book Antiqua" panose="02040602050305030304" pitchFamily="18" charset="0"/>
              </a:rPr>
              <a:t>, using bug’s taxonomy, a tester can easily analyse and put that bug into any of these categories.</a:t>
            </a:r>
          </a:p>
        </p:txBody>
      </p:sp>
    </p:spTree>
    <p:extLst>
      <p:ext uri="{BB962C8B-B14F-4D97-AF65-F5344CB8AC3E}">
        <p14:creationId xmlns:p14="http://schemas.microsoft.com/office/powerpoint/2010/main" val="194131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F76591-D9DA-4535-87A6-F4FA50F01028}"/>
              </a:ext>
            </a:extLst>
          </p:cNvPr>
          <p:cNvPicPr>
            <a:picLocks noChangeAspect="1"/>
          </p:cNvPicPr>
          <p:nvPr/>
        </p:nvPicPr>
        <p:blipFill>
          <a:blip r:embed="rId3"/>
          <a:stretch>
            <a:fillRect/>
          </a:stretch>
        </p:blipFill>
        <p:spPr>
          <a:xfrm>
            <a:off x="405780" y="692696"/>
            <a:ext cx="5866534" cy="5400600"/>
          </a:xfrm>
          <a:prstGeom prst="rect">
            <a:avLst/>
          </a:prstGeom>
        </p:spPr>
      </p:pic>
      <p:pic>
        <p:nvPicPr>
          <p:cNvPr id="7" name="Picture 6">
            <a:extLst>
              <a:ext uri="{FF2B5EF4-FFF2-40B4-BE49-F238E27FC236}">
                <a16:creationId xmlns:a16="http://schemas.microsoft.com/office/drawing/2014/main" id="{4941A331-EEF8-48A2-8B77-302B70BA49C1}"/>
              </a:ext>
            </a:extLst>
          </p:cNvPr>
          <p:cNvPicPr>
            <a:picLocks noChangeAspect="1"/>
          </p:cNvPicPr>
          <p:nvPr/>
        </p:nvPicPr>
        <p:blipFill>
          <a:blip r:embed="rId4"/>
          <a:stretch>
            <a:fillRect/>
          </a:stretch>
        </p:blipFill>
        <p:spPr>
          <a:xfrm>
            <a:off x="6315695" y="693203"/>
            <a:ext cx="5467350" cy="5400093"/>
          </a:xfrm>
          <a:prstGeom prst="rect">
            <a:avLst/>
          </a:prstGeom>
        </p:spPr>
      </p:pic>
    </p:spTree>
    <p:extLst>
      <p:ext uri="{BB962C8B-B14F-4D97-AF65-F5344CB8AC3E}">
        <p14:creationId xmlns:p14="http://schemas.microsoft.com/office/powerpoint/2010/main" val="113294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4E9AA3-48CF-4723-9CB5-A7877CCB1EE8}"/>
              </a:ext>
            </a:extLst>
          </p:cNvPr>
          <p:cNvPicPr>
            <a:picLocks noChangeAspect="1"/>
          </p:cNvPicPr>
          <p:nvPr/>
        </p:nvPicPr>
        <p:blipFill>
          <a:blip r:embed="rId3"/>
          <a:stretch>
            <a:fillRect/>
          </a:stretch>
        </p:blipFill>
        <p:spPr>
          <a:xfrm>
            <a:off x="333772" y="1124744"/>
            <a:ext cx="5194577" cy="3528392"/>
          </a:xfrm>
          <a:prstGeom prst="rect">
            <a:avLst/>
          </a:prstGeom>
        </p:spPr>
      </p:pic>
      <p:pic>
        <p:nvPicPr>
          <p:cNvPr id="3" name="Picture 2">
            <a:extLst>
              <a:ext uri="{FF2B5EF4-FFF2-40B4-BE49-F238E27FC236}">
                <a16:creationId xmlns:a16="http://schemas.microsoft.com/office/drawing/2014/main" id="{5F41E7C9-214E-4F68-9D4F-9F59E9A9F15B}"/>
              </a:ext>
            </a:extLst>
          </p:cNvPr>
          <p:cNvPicPr>
            <a:picLocks noChangeAspect="1"/>
          </p:cNvPicPr>
          <p:nvPr/>
        </p:nvPicPr>
        <p:blipFill>
          <a:blip r:embed="rId4"/>
          <a:stretch>
            <a:fillRect/>
          </a:stretch>
        </p:blipFill>
        <p:spPr>
          <a:xfrm>
            <a:off x="6637355" y="1127381"/>
            <a:ext cx="5115143" cy="3525755"/>
          </a:xfrm>
          <a:prstGeom prst="rect">
            <a:avLst/>
          </a:prstGeom>
        </p:spPr>
      </p:pic>
    </p:spTree>
    <p:extLst>
      <p:ext uri="{BB962C8B-B14F-4D97-AF65-F5344CB8AC3E}">
        <p14:creationId xmlns:p14="http://schemas.microsoft.com/office/powerpoint/2010/main" val="711990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EE5F83-3A9B-4C98-83F6-53A5C51E9C2E}"/>
              </a:ext>
            </a:extLst>
          </p:cNvPr>
          <p:cNvPicPr>
            <a:picLocks noChangeAspect="1"/>
          </p:cNvPicPr>
          <p:nvPr/>
        </p:nvPicPr>
        <p:blipFill>
          <a:blip r:embed="rId3"/>
          <a:stretch>
            <a:fillRect/>
          </a:stretch>
        </p:blipFill>
        <p:spPr>
          <a:xfrm>
            <a:off x="2782044" y="394722"/>
            <a:ext cx="5593035" cy="6068556"/>
          </a:xfrm>
          <a:prstGeom prst="rect">
            <a:avLst/>
          </a:prstGeom>
        </p:spPr>
      </p:pic>
    </p:spTree>
    <p:extLst>
      <p:ext uri="{BB962C8B-B14F-4D97-AF65-F5344CB8AC3E}">
        <p14:creationId xmlns:p14="http://schemas.microsoft.com/office/powerpoint/2010/main" val="234373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Levels of Testing</a:t>
            </a:r>
            <a:endParaRPr lang="en-IN" dirty="0"/>
          </a:p>
        </p:txBody>
      </p:sp>
      <p:sp>
        <p:nvSpPr>
          <p:cNvPr id="3" name="TextBox 2">
            <a:extLst>
              <a:ext uri="{FF2B5EF4-FFF2-40B4-BE49-F238E27FC236}">
                <a16:creationId xmlns:a16="http://schemas.microsoft.com/office/drawing/2014/main" id="{47B02516-7CCA-4028-82BC-831364757899}"/>
              </a:ext>
            </a:extLst>
          </p:cNvPr>
          <p:cNvSpPr txBox="1"/>
          <p:nvPr/>
        </p:nvSpPr>
        <p:spPr>
          <a:xfrm>
            <a:off x="1629916" y="5085184"/>
            <a:ext cx="8352928" cy="424732"/>
          </a:xfrm>
          <a:prstGeom prst="rect">
            <a:avLst/>
          </a:prstGeom>
          <a:noFill/>
        </p:spPr>
        <p:txBody>
          <a:bodyPr wrap="square" rtlCol="0">
            <a:spAutoFit/>
          </a:bodyPr>
          <a:lstStyle/>
          <a:p>
            <a:pPr>
              <a:lnSpc>
                <a:spcPct val="90000"/>
              </a:lnSpc>
            </a:pPr>
            <a:r>
              <a:rPr lang="en-IN" sz="2400" dirty="0"/>
              <a:t>Refer 1</a:t>
            </a:r>
            <a:r>
              <a:rPr lang="en-IN" sz="2400" baseline="30000" dirty="0"/>
              <a:t>st</a:t>
            </a:r>
            <a:r>
              <a:rPr lang="en-IN" sz="2400" dirty="0"/>
              <a:t> Text Book</a:t>
            </a:r>
          </a:p>
        </p:txBody>
      </p:sp>
    </p:spTree>
    <p:extLst>
      <p:ext uri="{BB962C8B-B14F-4D97-AF65-F5344CB8AC3E}">
        <p14:creationId xmlns:p14="http://schemas.microsoft.com/office/powerpoint/2010/main" val="3943789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415DD1-FE22-47B3-9405-53E3AD0FE128}"/>
              </a:ext>
            </a:extLst>
          </p:cNvPr>
          <p:cNvSpPr>
            <a:spLocks noGrp="1"/>
          </p:cNvSpPr>
          <p:nvPr>
            <p:ph type="title"/>
          </p:nvPr>
        </p:nvSpPr>
        <p:spPr/>
        <p:txBody>
          <a:bodyPr/>
          <a:lstStyle/>
          <a:p>
            <a:r>
              <a:rPr lang="en-IN" dirty="0"/>
              <a:t>Levels of Testing</a:t>
            </a:r>
          </a:p>
        </p:txBody>
      </p:sp>
      <p:graphicFrame>
        <p:nvGraphicFramePr>
          <p:cNvPr id="8" name="Content Placeholder 7">
            <a:extLst>
              <a:ext uri="{FF2B5EF4-FFF2-40B4-BE49-F238E27FC236}">
                <a16:creationId xmlns:a16="http://schemas.microsoft.com/office/drawing/2014/main" id="{5894FE2F-F324-4C92-B667-0B677DB7C8A5}"/>
              </a:ext>
            </a:extLst>
          </p:cNvPr>
          <p:cNvGraphicFramePr>
            <a:graphicFrameLocks noGrp="1"/>
          </p:cNvGraphicFramePr>
          <p:nvPr>
            <p:ph idx="1"/>
            <p:extLst>
              <p:ext uri="{D42A27DB-BD31-4B8C-83A1-F6EECF244321}">
                <p14:modId xmlns:p14="http://schemas.microsoft.com/office/powerpoint/2010/main" val="1854344888"/>
              </p:ext>
            </p:extLst>
          </p:nvPr>
        </p:nvGraphicFramePr>
        <p:xfrm>
          <a:off x="1522414" y="1628800"/>
          <a:ext cx="9972598" cy="47525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38722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415DD1-FE22-47B3-9405-53E3AD0FE128}"/>
              </a:ext>
            </a:extLst>
          </p:cNvPr>
          <p:cNvSpPr>
            <a:spLocks noGrp="1"/>
          </p:cNvSpPr>
          <p:nvPr>
            <p:ph type="title"/>
          </p:nvPr>
        </p:nvSpPr>
        <p:spPr/>
        <p:txBody>
          <a:bodyPr/>
          <a:lstStyle/>
          <a:p>
            <a:r>
              <a:rPr lang="en-IN" dirty="0"/>
              <a:t>Levels of Testing</a:t>
            </a:r>
          </a:p>
        </p:txBody>
      </p:sp>
      <p:graphicFrame>
        <p:nvGraphicFramePr>
          <p:cNvPr id="2" name="Content Placeholder 1">
            <a:extLst>
              <a:ext uri="{FF2B5EF4-FFF2-40B4-BE49-F238E27FC236}">
                <a16:creationId xmlns:a16="http://schemas.microsoft.com/office/drawing/2014/main" id="{63371C16-1B40-4CEC-8D10-8E144AA79020}"/>
              </a:ext>
            </a:extLst>
          </p:cNvPr>
          <p:cNvGraphicFramePr>
            <a:graphicFrameLocks noGrp="1"/>
          </p:cNvGraphicFramePr>
          <p:nvPr>
            <p:ph idx="1"/>
            <p:extLst>
              <p:ext uri="{D42A27DB-BD31-4B8C-83A1-F6EECF244321}">
                <p14:modId xmlns:p14="http://schemas.microsoft.com/office/powerpoint/2010/main" val="2029725430"/>
              </p:ext>
            </p:extLst>
          </p:nvPr>
        </p:nvGraphicFramePr>
        <p:xfrm>
          <a:off x="1522414" y="1905000"/>
          <a:ext cx="9144000" cy="4267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50974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415DD1-FE22-47B3-9405-53E3AD0FE128}"/>
              </a:ext>
            </a:extLst>
          </p:cNvPr>
          <p:cNvSpPr>
            <a:spLocks noGrp="1"/>
          </p:cNvSpPr>
          <p:nvPr>
            <p:ph type="title"/>
          </p:nvPr>
        </p:nvSpPr>
        <p:spPr/>
        <p:txBody>
          <a:bodyPr/>
          <a:lstStyle/>
          <a:p>
            <a:r>
              <a:rPr lang="en-IN" dirty="0"/>
              <a:t>Summary of Module 1</a:t>
            </a:r>
          </a:p>
        </p:txBody>
      </p:sp>
      <p:sp>
        <p:nvSpPr>
          <p:cNvPr id="4" name="Content Placeholder 3">
            <a:extLst>
              <a:ext uri="{FF2B5EF4-FFF2-40B4-BE49-F238E27FC236}">
                <a16:creationId xmlns:a16="http://schemas.microsoft.com/office/drawing/2014/main" id="{60F9FBBD-5100-48D5-8A41-ACB3FE0DD22B}"/>
              </a:ext>
            </a:extLst>
          </p:cNvPr>
          <p:cNvSpPr>
            <a:spLocks noGrp="1"/>
          </p:cNvSpPr>
          <p:nvPr>
            <p:ph idx="1"/>
          </p:nvPr>
        </p:nvSpPr>
        <p:spPr/>
        <p:txBody>
          <a:bodyPr/>
          <a:lstStyle/>
          <a:p>
            <a:pPr marL="0" indent="0" algn="just">
              <a:buNone/>
            </a:pPr>
            <a:r>
              <a:rPr lang="en-IN" dirty="0"/>
              <a:t>Basic definitions, Software Quality , Requirements, Behaviour and Correctness, Correctness versus Reliability, Testing and Debugging, Test cases, Insights from a Venn diagram, Identifying test cases, Test-generation Strategies, Test Metrics, Error and fault taxonomies , Levels of testing.</a:t>
            </a:r>
            <a:endParaRPr lang="en-US" dirty="0"/>
          </a:p>
          <a:p>
            <a:pPr marL="0" indent="0">
              <a:buNone/>
            </a:pPr>
            <a:endParaRPr lang="en-IN" dirty="0"/>
          </a:p>
        </p:txBody>
      </p:sp>
    </p:spTree>
    <p:extLst>
      <p:ext uri="{BB962C8B-B14F-4D97-AF65-F5344CB8AC3E}">
        <p14:creationId xmlns:p14="http://schemas.microsoft.com/office/powerpoint/2010/main" val="534322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D81DE-6595-4F9D-9AF7-704AFEE09ADD}"/>
              </a:ext>
            </a:extLst>
          </p:cNvPr>
          <p:cNvSpPr>
            <a:spLocks noGrp="1"/>
          </p:cNvSpPr>
          <p:nvPr>
            <p:ph type="title"/>
          </p:nvPr>
        </p:nvSpPr>
        <p:spPr/>
        <p:txBody>
          <a:bodyPr/>
          <a:lstStyle/>
          <a:p>
            <a:r>
              <a:rPr lang="en-IN" dirty="0"/>
              <a:t>Scrum Team</a:t>
            </a:r>
          </a:p>
        </p:txBody>
      </p:sp>
      <p:sp>
        <p:nvSpPr>
          <p:cNvPr id="3" name="Text Placeholder 2">
            <a:extLst>
              <a:ext uri="{FF2B5EF4-FFF2-40B4-BE49-F238E27FC236}">
                <a16:creationId xmlns:a16="http://schemas.microsoft.com/office/drawing/2014/main" id="{D7D049F3-F5AE-426D-A158-58BB32691ED8}"/>
              </a:ext>
            </a:extLst>
          </p:cNvPr>
          <p:cNvSpPr>
            <a:spLocks noGrp="1"/>
          </p:cNvSpPr>
          <p:nvPr>
            <p:ph type="body" idx="1"/>
          </p:nvPr>
        </p:nvSpPr>
        <p:spPr/>
        <p:txBody>
          <a:bodyPr/>
          <a:lstStyle/>
          <a:p>
            <a:r>
              <a:rPr lang="en-IN" b="1" dirty="0">
                <a:solidFill>
                  <a:schemeClr val="accent5">
                    <a:lumMod val="60000"/>
                    <a:lumOff val="40000"/>
                  </a:schemeClr>
                </a:solidFill>
              </a:rPr>
              <a:t>Characteristics</a:t>
            </a:r>
          </a:p>
        </p:txBody>
      </p:sp>
      <p:sp>
        <p:nvSpPr>
          <p:cNvPr id="4" name="Content Placeholder 3">
            <a:extLst>
              <a:ext uri="{FF2B5EF4-FFF2-40B4-BE49-F238E27FC236}">
                <a16:creationId xmlns:a16="http://schemas.microsoft.com/office/drawing/2014/main" id="{C3CDB53F-A26A-4031-BC6E-0FFED0A0DA98}"/>
              </a:ext>
            </a:extLst>
          </p:cNvPr>
          <p:cNvSpPr>
            <a:spLocks noGrp="1"/>
          </p:cNvSpPr>
          <p:nvPr>
            <p:ph sz="half" idx="2"/>
          </p:nvPr>
        </p:nvSpPr>
        <p:spPr/>
        <p:txBody>
          <a:bodyPr/>
          <a:lstStyle/>
          <a:p>
            <a:r>
              <a:rPr lang="en-IN" dirty="0"/>
              <a:t>Share the same norms</a:t>
            </a:r>
          </a:p>
          <a:p>
            <a:r>
              <a:rPr lang="en-IN" dirty="0"/>
              <a:t>Accountability</a:t>
            </a:r>
          </a:p>
          <a:p>
            <a:r>
              <a:rPr lang="en-IN" dirty="0"/>
              <a:t>Self organizing</a:t>
            </a:r>
          </a:p>
          <a:p>
            <a:r>
              <a:rPr lang="en-IN" dirty="0"/>
              <a:t>Balanced set of skill</a:t>
            </a:r>
          </a:p>
          <a:p>
            <a:r>
              <a:rPr lang="en-IN" dirty="0"/>
              <a:t>Small team and no sub teams</a:t>
            </a:r>
          </a:p>
          <a:p>
            <a:r>
              <a:rPr lang="en-IN" dirty="0"/>
              <a:t>Collocation.</a:t>
            </a:r>
          </a:p>
          <a:p>
            <a:endParaRPr lang="en-IN" dirty="0"/>
          </a:p>
        </p:txBody>
      </p:sp>
      <p:sp>
        <p:nvSpPr>
          <p:cNvPr id="5" name="Text Placeholder 4">
            <a:extLst>
              <a:ext uri="{FF2B5EF4-FFF2-40B4-BE49-F238E27FC236}">
                <a16:creationId xmlns:a16="http://schemas.microsoft.com/office/drawing/2014/main" id="{B088F348-3F7F-47B1-B334-ADC08C1940F5}"/>
              </a:ext>
            </a:extLst>
          </p:cNvPr>
          <p:cNvSpPr>
            <a:spLocks noGrp="1"/>
          </p:cNvSpPr>
          <p:nvPr>
            <p:ph type="body" sz="quarter" idx="3"/>
          </p:nvPr>
        </p:nvSpPr>
        <p:spPr/>
        <p:txBody>
          <a:bodyPr/>
          <a:lstStyle/>
          <a:p>
            <a:r>
              <a:rPr lang="en-IN" b="1" dirty="0">
                <a:solidFill>
                  <a:schemeClr val="accent5">
                    <a:lumMod val="60000"/>
                    <a:lumOff val="40000"/>
                  </a:schemeClr>
                </a:solidFill>
              </a:rPr>
              <a:t>Responsibilities</a:t>
            </a:r>
          </a:p>
        </p:txBody>
      </p:sp>
      <p:sp>
        <p:nvSpPr>
          <p:cNvPr id="6" name="Content Placeholder 5">
            <a:extLst>
              <a:ext uri="{FF2B5EF4-FFF2-40B4-BE49-F238E27FC236}">
                <a16:creationId xmlns:a16="http://schemas.microsoft.com/office/drawing/2014/main" id="{B62FE6D6-1522-4605-8A9C-AB2BAD82CBE8}"/>
              </a:ext>
            </a:extLst>
          </p:cNvPr>
          <p:cNvSpPr>
            <a:spLocks noGrp="1"/>
          </p:cNvSpPr>
          <p:nvPr>
            <p:ph sz="quarter" idx="4"/>
          </p:nvPr>
        </p:nvSpPr>
        <p:spPr/>
        <p:txBody>
          <a:bodyPr/>
          <a:lstStyle/>
          <a:p>
            <a:r>
              <a:rPr lang="en-IN" dirty="0"/>
              <a:t>Create Sprint Backlog</a:t>
            </a:r>
          </a:p>
          <a:p>
            <a:r>
              <a:rPr lang="en-IN" dirty="0"/>
              <a:t>Short daily Sprint meeting</a:t>
            </a:r>
          </a:p>
          <a:p>
            <a:r>
              <a:rPr lang="en-IN" dirty="0"/>
              <a:t>Potentially shippable functionality is delivered</a:t>
            </a:r>
          </a:p>
          <a:p>
            <a:pPr marL="0" indent="0">
              <a:buNone/>
            </a:pPr>
            <a:endParaRPr lang="en-IN" dirty="0"/>
          </a:p>
        </p:txBody>
      </p:sp>
    </p:spTree>
    <p:extLst>
      <p:ext uri="{BB962C8B-B14F-4D97-AF65-F5344CB8AC3E}">
        <p14:creationId xmlns:p14="http://schemas.microsoft.com/office/powerpoint/2010/main" val="1988342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Contents</a:t>
            </a:r>
          </a:p>
        </p:txBody>
      </p:sp>
      <p:sp>
        <p:nvSpPr>
          <p:cNvPr id="14" name="Content Placeholder 13"/>
          <p:cNvSpPr>
            <a:spLocks noGrp="1"/>
          </p:cNvSpPr>
          <p:nvPr>
            <p:ph idx="1"/>
          </p:nvPr>
        </p:nvSpPr>
        <p:spPr/>
        <p:txBody>
          <a:bodyPr>
            <a:normAutofit/>
          </a:bodyPr>
          <a:lstStyle/>
          <a:p>
            <a:pPr marL="0" indent="0" algn="just">
              <a:buNone/>
            </a:pPr>
            <a:r>
              <a:rPr lang="en-IN" sz="3200" dirty="0"/>
              <a:t>Basic definitions, Software Quality , Requirements, Behaviour and Correctness, Correctness versus Reliability, Testing and Debugging, Test cases, Insights from a Venn diagram, Identifying test cases, Test-generation Strategies, Test Metrics, Error and fault taxonomies , Levels of testing.</a:t>
            </a:r>
            <a:endParaRPr lang="en-US" sz="3200" dirty="0"/>
          </a:p>
        </p:txBody>
      </p:sp>
    </p:spTree>
    <p:extLst>
      <p:ext uri="{BB962C8B-B14F-4D97-AF65-F5344CB8AC3E}">
        <p14:creationId xmlns:p14="http://schemas.microsoft.com/office/powerpoint/2010/main" val="212853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CAB71-1A3F-40C9-ABBD-F11AA950CBB5}"/>
              </a:ext>
            </a:extLst>
          </p:cNvPr>
          <p:cNvSpPr>
            <a:spLocks noGrp="1"/>
          </p:cNvSpPr>
          <p:nvPr>
            <p:ph type="title"/>
          </p:nvPr>
        </p:nvSpPr>
        <p:spPr/>
        <p:txBody>
          <a:bodyPr/>
          <a:lstStyle/>
          <a:p>
            <a:r>
              <a:rPr lang="en-IN" dirty="0"/>
              <a:t>Scrum Master</a:t>
            </a:r>
          </a:p>
        </p:txBody>
      </p:sp>
      <p:sp>
        <p:nvSpPr>
          <p:cNvPr id="3" name="Text Placeholder 2">
            <a:extLst>
              <a:ext uri="{FF2B5EF4-FFF2-40B4-BE49-F238E27FC236}">
                <a16:creationId xmlns:a16="http://schemas.microsoft.com/office/drawing/2014/main" id="{522F2F60-9131-4A27-8E96-FA7BE1C9FA6D}"/>
              </a:ext>
            </a:extLst>
          </p:cNvPr>
          <p:cNvSpPr>
            <a:spLocks noGrp="1"/>
          </p:cNvSpPr>
          <p:nvPr>
            <p:ph type="body" idx="1"/>
          </p:nvPr>
        </p:nvSpPr>
        <p:spPr/>
        <p:txBody>
          <a:bodyPr/>
          <a:lstStyle/>
          <a:p>
            <a:r>
              <a:rPr lang="en-IN" dirty="0">
                <a:solidFill>
                  <a:schemeClr val="accent5">
                    <a:lumMod val="60000"/>
                    <a:lumOff val="40000"/>
                  </a:schemeClr>
                </a:solidFill>
              </a:rPr>
              <a:t>Notables</a:t>
            </a:r>
          </a:p>
        </p:txBody>
      </p:sp>
      <p:sp>
        <p:nvSpPr>
          <p:cNvPr id="4" name="Content Placeholder 3">
            <a:extLst>
              <a:ext uri="{FF2B5EF4-FFF2-40B4-BE49-F238E27FC236}">
                <a16:creationId xmlns:a16="http://schemas.microsoft.com/office/drawing/2014/main" id="{AD365FFF-146E-4349-9E5F-79C9C4808AAA}"/>
              </a:ext>
            </a:extLst>
          </p:cNvPr>
          <p:cNvSpPr>
            <a:spLocks noGrp="1"/>
          </p:cNvSpPr>
          <p:nvPr>
            <p:ph sz="half" idx="2"/>
          </p:nvPr>
        </p:nvSpPr>
        <p:spPr/>
        <p:txBody>
          <a:bodyPr>
            <a:normAutofit/>
          </a:bodyPr>
          <a:lstStyle/>
          <a:p>
            <a:r>
              <a:rPr lang="en-IN" dirty="0"/>
              <a:t>Servant-leader</a:t>
            </a:r>
          </a:p>
          <a:p>
            <a:r>
              <a:rPr lang="en-IN" dirty="0"/>
              <a:t>Ideal if team selects</a:t>
            </a:r>
          </a:p>
        </p:txBody>
      </p:sp>
      <p:sp>
        <p:nvSpPr>
          <p:cNvPr id="5" name="Text Placeholder 4">
            <a:extLst>
              <a:ext uri="{FF2B5EF4-FFF2-40B4-BE49-F238E27FC236}">
                <a16:creationId xmlns:a16="http://schemas.microsoft.com/office/drawing/2014/main" id="{8A4B0536-B263-42AC-85D2-E9E9B7887934}"/>
              </a:ext>
            </a:extLst>
          </p:cNvPr>
          <p:cNvSpPr>
            <a:spLocks noGrp="1"/>
          </p:cNvSpPr>
          <p:nvPr>
            <p:ph type="body" sz="quarter" idx="3"/>
          </p:nvPr>
        </p:nvSpPr>
        <p:spPr/>
        <p:txBody>
          <a:bodyPr/>
          <a:lstStyle/>
          <a:p>
            <a:r>
              <a:rPr lang="en-IN" b="1" dirty="0">
                <a:solidFill>
                  <a:schemeClr val="accent5">
                    <a:lumMod val="60000"/>
                    <a:lumOff val="40000"/>
                  </a:schemeClr>
                </a:solidFill>
              </a:rPr>
              <a:t>Responsibilities</a:t>
            </a:r>
          </a:p>
        </p:txBody>
      </p:sp>
      <p:sp>
        <p:nvSpPr>
          <p:cNvPr id="6" name="Content Placeholder 5">
            <a:extLst>
              <a:ext uri="{FF2B5EF4-FFF2-40B4-BE49-F238E27FC236}">
                <a16:creationId xmlns:a16="http://schemas.microsoft.com/office/drawing/2014/main" id="{812C4C2E-214E-40A6-A5D3-8C23339D7FF9}"/>
              </a:ext>
            </a:extLst>
          </p:cNvPr>
          <p:cNvSpPr>
            <a:spLocks noGrp="1"/>
          </p:cNvSpPr>
          <p:nvPr>
            <p:ph sz="quarter" idx="4"/>
          </p:nvPr>
        </p:nvSpPr>
        <p:spPr/>
        <p:txBody>
          <a:bodyPr>
            <a:normAutofit/>
          </a:bodyPr>
          <a:lstStyle/>
          <a:p>
            <a:r>
              <a:rPr lang="en-IN" dirty="0"/>
              <a:t>Guarding the scrum team</a:t>
            </a:r>
          </a:p>
          <a:p>
            <a:r>
              <a:rPr lang="en-IN" dirty="0"/>
              <a:t>Change Agents</a:t>
            </a:r>
          </a:p>
          <a:p>
            <a:r>
              <a:rPr lang="en-IN" dirty="0"/>
              <a:t>Facilitating Scrum events</a:t>
            </a:r>
          </a:p>
          <a:p>
            <a:r>
              <a:rPr lang="en-IN" dirty="0"/>
              <a:t>Daily scrum meetings</a:t>
            </a:r>
          </a:p>
          <a:p>
            <a:pPr lvl="1"/>
            <a:r>
              <a:rPr lang="en-IN" dirty="0"/>
              <a:t>Sprint planning meetings</a:t>
            </a:r>
          </a:p>
          <a:p>
            <a:pPr lvl="1"/>
            <a:r>
              <a:rPr lang="en-IN" dirty="0"/>
              <a:t>Sprint review meetings</a:t>
            </a:r>
          </a:p>
          <a:p>
            <a:pPr lvl="1"/>
            <a:r>
              <a:rPr lang="en-IN" dirty="0"/>
              <a:t>Sprint retrospective meetings.</a:t>
            </a:r>
          </a:p>
          <a:p>
            <a:endParaRPr lang="en-IN" dirty="0"/>
          </a:p>
        </p:txBody>
      </p:sp>
    </p:spTree>
    <p:extLst>
      <p:ext uri="{BB962C8B-B14F-4D97-AF65-F5344CB8AC3E}">
        <p14:creationId xmlns:p14="http://schemas.microsoft.com/office/powerpoint/2010/main" val="345433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A450C-0220-44CB-A591-2F3F36D31818}"/>
              </a:ext>
            </a:extLst>
          </p:cNvPr>
          <p:cNvSpPr>
            <a:spLocks noGrp="1"/>
          </p:cNvSpPr>
          <p:nvPr>
            <p:ph type="title"/>
          </p:nvPr>
        </p:nvSpPr>
        <p:spPr/>
        <p:txBody>
          <a:bodyPr/>
          <a:lstStyle/>
          <a:p>
            <a:r>
              <a:rPr lang="en-IN" dirty="0"/>
              <a:t>Scrum Product owner</a:t>
            </a:r>
          </a:p>
        </p:txBody>
      </p:sp>
      <p:sp>
        <p:nvSpPr>
          <p:cNvPr id="3" name="Text Placeholder 2">
            <a:extLst>
              <a:ext uri="{FF2B5EF4-FFF2-40B4-BE49-F238E27FC236}">
                <a16:creationId xmlns:a16="http://schemas.microsoft.com/office/drawing/2014/main" id="{9C2704B4-5614-4BDE-94F7-116F62D12010}"/>
              </a:ext>
            </a:extLst>
          </p:cNvPr>
          <p:cNvSpPr>
            <a:spLocks noGrp="1"/>
          </p:cNvSpPr>
          <p:nvPr>
            <p:ph type="body" idx="1"/>
          </p:nvPr>
        </p:nvSpPr>
        <p:spPr/>
        <p:txBody>
          <a:bodyPr/>
          <a:lstStyle/>
          <a:p>
            <a:r>
              <a:rPr lang="en-IN" dirty="0"/>
              <a:t>Who is it?</a:t>
            </a:r>
          </a:p>
        </p:txBody>
      </p:sp>
      <p:sp>
        <p:nvSpPr>
          <p:cNvPr id="4" name="Content Placeholder 3">
            <a:extLst>
              <a:ext uri="{FF2B5EF4-FFF2-40B4-BE49-F238E27FC236}">
                <a16:creationId xmlns:a16="http://schemas.microsoft.com/office/drawing/2014/main" id="{43FBCAD6-E463-4AC7-AFF4-44E5BB4EC919}"/>
              </a:ext>
            </a:extLst>
          </p:cNvPr>
          <p:cNvSpPr>
            <a:spLocks noGrp="1"/>
          </p:cNvSpPr>
          <p:nvPr>
            <p:ph sz="half" idx="2"/>
          </p:nvPr>
        </p:nvSpPr>
        <p:spPr/>
        <p:txBody>
          <a:bodyPr/>
          <a:lstStyle/>
          <a:p>
            <a:r>
              <a:rPr lang="en-IN" dirty="0" err="1"/>
              <a:t>Product+Project</a:t>
            </a:r>
            <a:endParaRPr lang="en-IN" dirty="0"/>
          </a:p>
          <a:p>
            <a:r>
              <a:rPr lang="en-IN" dirty="0"/>
              <a:t>Setting priorities</a:t>
            </a:r>
          </a:p>
        </p:txBody>
      </p:sp>
      <p:sp>
        <p:nvSpPr>
          <p:cNvPr id="5" name="Text Placeholder 4">
            <a:extLst>
              <a:ext uri="{FF2B5EF4-FFF2-40B4-BE49-F238E27FC236}">
                <a16:creationId xmlns:a16="http://schemas.microsoft.com/office/drawing/2014/main" id="{E174500C-80A3-474D-B119-8B2462850F73}"/>
              </a:ext>
            </a:extLst>
          </p:cNvPr>
          <p:cNvSpPr>
            <a:spLocks noGrp="1"/>
          </p:cNvSpPr>
          <p:nvPr>
            <p:ph type="body" sz="quarter" idx="3"/>
          </p:nvPr>
        </p:nvSpPr>
        <p:spPr/>
        <p:txBody>
          <a:bodyPr/>
          <a:lstStyle/>
          <a:p>
            <a:r>
              <a:rPr lang="en-IN" dirty="0"/>
              <a:t>Responsibilities</a:t>
            </a:r>
          </a:p>
        </p:txBody>
      </p:sp>
      <p:sp>
        <p:nvSpPr>
          <p:cNvPr id="6" name="Content Placeholder 5">
            <a:extLst>
              <a:ext uri="{FF2B5EF4-FFF2-40B4-BE49-F238E27FC236}">
                <a16:creationId xmlns:a16="http://schemas.microsoft.com/office/drawing/2014/main" id="{DAD24B97-F5F5-4412-AF8A-72F570A5CBE6}"/>
              </a:ext>
            </a:extLst>
          </p:cNvPr>
          <p:cNvSpPr>
            <a:spLocks noGrp="1"/>
          </p:cNvSpPr>
          <p:nvPr>
            <p:ph sz="quarter" idx="4"/>
          </p:nvPr>
        </p:nvSpPr>
        <p:spPr/>
        <p:txBody>
          <a:bodyPr/>
          <a:lstStyle/>
          <a:p>
            <a:r>
              <a:rPr lang="en-IN" dirty="0"/>
              <a:t>Managing the Scrum Product Backlog</a:t>
            </a:r>
          </a:p>
          <a:p>
            <a:r>
              <a:rPr lang="en-IN" dirty="0"/>
              <a:t>Release Management</a:t>
            </a:r>
          </a:p>
          <a:p>
            <a:r>
              <a:rPr lang="en-IN" dirty="0"/>
              <a:t>Stakeholder Management</a:t>
            </a:r>
          </a:p>
          <a:p>
            <a:r>
              <a:rPr lang="en-IN" dirty="0"/>
              <a:t>Work closely with the Scrum Team</a:t>
            </a:r>
          </a:p>
          <a:p>
            <a:endParaRPr lang="en-IN" dirty="0"/>
          </a:p>
        </p:txBody>
      </p:sp>
    </p:spTree>
    <p:extLst>
      <p:ext uri="{BB962C8B-B14F-4D97-AF65-F5344CB8AC3E}">
        <p14:creationId xmlns:p14="http://schemas.microsoft.com/office/powerpoint/2010/main" val="2910212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AE373-EB79-48A8-9860-A07189824207}"/>
              </a:ext>
            </a:extLst>
          </p:cNvPr>
          <p:cNvSpPr>
            <a:spLocks noGrp="1"/>
          </p:cNvSpPr>
          <p:nvPr>
            <p:ph type="title"/>
          </p:nvPr>
        </p:nvSpPr>
        <p:spPr/>
        <p:txBody>
          <a:bodyPr/>
          <a:lstStyle/>
          <a:p>
            <a:r>
              <a:rPr lang="en-IN" dirty="0"/>
              <a:t>Scrum framework without project manager</a:t>
            </a:r>
          </a:p>
        </p:txBody>
      </p:sp>
      <p:sp>
        <p:nvSpPr>
          <p:cNvPr id="3" name="Content Placeholder 2">
            <a:extLst>
              <a:ext uri="{FF2B5EF4-FFF2-40B4-BE49-F238E27FC236}">
                <a16:creationId xmlns:a16="http://schemas.microsoft.com/office/drawing/2014/main" id="{C9FAFFB8-3B7C-4577-8BE6-06BDFED82CE1}"/>
              </a:ext>
            </a:extLst>
          </p:cNvPr>
          <p:cNvSpPr>
            <a:spLocks noGrp="1"/>
          </p:cNvSpPr>
          <p:nvPr>
            <p:ph idx="1"/>
          </p:nvPr>
        </p:nvSpPr>
        <p:spPr/>
        <p:txBody>
          <a:bodyPr>
            <a:normAutofit lnSpcReduction="10000"/>
          </a:bodyPr>
          <a:lstStyle/>
          <a:p>
            <a:r>
              <a:rPr lang="en-IN" dirty="0"/>
              <a:t>Project Manager activities is needed r not? </a:t>
            </a:r>
          </a:p>
          <a:p>
            <a:pPr algn="just"/>
            <a:r>
              <a:rPr lang="en-IN" dirty="0"/>
              <a:t>Within the Scrum Framework the responsibilities of a project manager are distributed over the roles of the Scrum Product Owner and the Scrum Master.</a:t>
            </a:r>
          </a:p>
          <a:p>
            <a:r>
              <a:rPr lang="en-IN" dirty="0"/>
              <a:t>Functionality, release plan and costs will be effective</a:t>
            </a:r>
          </a:p>
          <a:p>
            <a:r>
              <a:rPr lang="en-IN" dirty="0"/>
              <a:t>One person is responsible for content and planning.</a:t>
            </a:r>
            <a:br>
              <a:rPr lang="en-IN" dirty="0"/>
            </a:br>
            <a:br>
              <a:rPr lang="en-IN" dirty="0"/>
            </a:br>
            <a:r>
              <a:rPr lang="en-IN" dirty="0"/>
              <a:t>.</a:t>
            </a:r>
            <a:br>
              <a:rPr lang="en-IN" dirty="0"/>
            </a:br>
            <a:br>
              <a:rPr lang="en-IN" dirty="0"/>
            </a:br>
            <a:r>
              <a:rPr lang="en-IN" dirty="0"/>
              <a:t> </a:t>
            </a:r>
            <a:br>
              <a:rPr lang="en-IN" dirty="0"/>
            </a:br>
            <a:endParaRPr lang="en-IN" dirty="0"/>
          </a:p>
        </p:txBody>
      </p:sp>
    </p:spTree>
    <p:extLst>
      <p:ext uri="{BB962C8B-B14F-4D97-AF65-F5344CB8AC3E}">
        <p14:creationId xmlns:p14="http://schemas.microsoft.com/office/powerpoint/2010/main" val="3264710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F1B9-5285-49A5-AB51-1FE935BEAAE1}"/>
              </a:ext>
            </a:extLst>
          </p:cNvPr>
          <p:cNvSpPr>
            <a:spLocks noGrp="1"/>
          </p:cNvSpPr>
          <p:nvPr>
            <p:ph type="title"/>
          </p:nvPr>
        </p:nvSpPr>
        <p:spPr/>
        <p:txBody>
          <a:bodyPr/>
          <a:lstStyle/>
          <a:p>
            <a:r>
              <a:rPr lang="en-IN" dirty="0"/>
              <a:t>Scrum Product Backlog</a:t>
            </a:r>
          </a:p>
        </p:txBody>
      </p:sp>
      <p:sp>
        <p:nvSpPr>
          <p:cNvPr id="3" name="Content Placeholder 2">
            <a:extLst>
              <a:ext uri="{FF2B5EF4-FFF2-40B4-BE49-F238E27FC236}">
                <a16:creationId xmlns:a16="http://schemas.microsoft.com/office/drawing/2014/main" id="{262BCC66-F2F0-4563-A524-1FA9965D870F}"/>
              </a:ext>
            </a:extLst>
          </p:cNvPr>
          <p:cNvSpPr>
            <a:spLocks noGrp="1"/>
          </p:cNvSpPr>
          <p:nvPr>
            <p:ph idx="1"/>
          </p:nvPr>
        </p:nvSpPr>
        <p:spPr/>
        <p:txBody>
          <a:bodyPr/>
          <a:lstStyle/>
          <a:p>
            <a:r>
              <a:rPr lang="en-IN" dirty="0"/>
              <a:t>List of all things that need to be done in the project</a:t>
            </a:r>
          </a:p>
          <a:p>
            <a:r>
              <a:rPr lang="en-IN" dirty="0"/>
              <a:t>Owner of scrum product backlog is scrum product owner.</a:t>
            </a:r>
          </a:p>
          <a:p>
            <a:endParaRPr lang="en-IN" dirty="0"/>
          </a:p>
        </p:txBody>
      </p:sp>
      <p:pic>
        <p:nvPicPr>
          <p:cNvPr id="4" name="Picture 3">
            <a:extLst>
              <a:ext uri="{FF2B5EF4-FFF2-40B4-BE49-F238E27FC236}">
                <a16:creationId xmlns:a16="http://schemas.microsoft.com/office/drawing/2014/main" id="{BEF7D5E7-FA09-481A-8CEF-9D40667A4EB6}"/>
              </a:ext>
            </a:extLst>
          </p:cNvPr>
          <p:cNvPicPr>
            <a:picLocks noChangeAspect="1"/>
          </p:cNvPicPr>
          <p:nvPr/>
        </p:nvPicPr>
        <p:blipFill>
          <a:blip r:embed="rId2"/>
          <a:stretch>
            <a:fillRect/>
          </a:stretch>
        </p:blipFill>
        <p:spPr>
          <a:xfrm>
            <a:off x="2277987" y="3140968"/>
            <a:ext cx="8388423" cy="3546477"/>
          </a:xfrm>
          <a:prstGeom prst="rect">
            <a:avLst/>
          </a:prstGeom>
        </p:spPr>
      </p:pic>
    </p:spTree>
    <p:extLst>
      <p:ext uri="{BB962C8B-B14F-4D97-AF65-F5344CB8AC3E}">
        <p14:creationId xmlns:p14="http://schemas.microsoft.com/office/powerpoint/2010/main" val="402746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B656C-D97B-4128-96AA-AEF1443B7263}"/>
              </a:ext>
            </a:extLst>
          </p:cNvPr>
          <p:cNvSpPr>
            <a:spLocks noGrp="1"/>
          </p:cNvSpPr>
          <p:nvPr>
            <p:ph type="title"/>
          </p:nvPr>
        </p:nvSpPr>
        <p:spPr/>
        <p:txBody>
          <a:bodyPr/>
          <a:lstStyle/>
          <a:p>
            <a:r>
              <a:rPr lang="en-IN" dirty="0"/>
              <a:t>Scrum Effort Estimations</a:t>
            </a:r>
          </a:p>
        </p:txBody>
      </p:sp>
      <p:sp>
        <p:nvSpPr>
          <p:cNvPr id="3" name="Content Placeholder 2">
            <a:extLst>
              <a:ext uri="{FF2B5EF4-FFF2-40B4-BE49-F238E27FC236}">
                <a16:creationId xmlns:a16="http://schemas.microsoft.com/office/drawing/2014/main" id="{1054F235-47DD-4025-88F2-FE2D8576C6A1}"/>
              </a:ext>
            </a:extLst>
          </p:cNvPr>
          <p:cNvSpPr>
            <a:spLocks noGrp="1"/>
          </p:cNvSpPr>
          <p:nvPr>
            <p:ph idx="1"/>
          </p:nvPr>
        </p:nvSpPr>
        <p:spPr/>
        <p:txBody>
          <a:bodyPr/>
          <a:lstStyle/>
          <a:p>
            <a:r>
              <a:rPr lang="en-IN" dirty="0"/>
              <a:t>Product backlog has to be estimated.</a:t>
            </a:r>
          </a:p>
          <a:p>
            <a:r>
              <a:rPr lang="en-IN" dirty="0"/>
              <a:t>Prioritize the entries and to plan releases.</a:t>
            </a:r>
          </a:p>
          <a:p>
            <a:r>
              <a:rPr lang="en-IN" dirty="0"/>
              <a:t>No single way </a:t>
            </a:r>
          </a:p>
          <a:p>
            <a:r>
              <a:rPr lang="en-IN" dirty="0"/>
              <a:t>Common scale.</a:t>
            </a:r>
          </a:p>
          <a:p>
            <a:r>
              <a:rPr lang="en-IN" dirty="0"/>
              <a:t>Planning Poker/Scrum Poker</a:t>
            </a:r>
          </a:p>
        </p:txBody>
      </p:sp>
    </p:spTree>
    <p:extLst>
      <p:ext uri="{BB962C8B-B14F-4D97-AF65-F5344CB8AC3E}">
        <p14:creationId xmlns:p14="http://schemas.microsoft.com/office/powerpoint/2010/main" val="2228824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7A839-BE84-4412-8322-5C011C46863F}"/>
              </a:ext>
            </a:extLst>
          </p:cNvPr>
          <p:cNvSpPr>
            <a:spLocks noGrp="1"/>
          </p:cNvSpPr>
          <p:nvPr>
            <p:ph type="title"/>
          </p:nvPr>
        </p:nvSpPr>
        <p:spPr/>
        <p:txBody>
          <a:bodyPr/>
          <a:lstStyle/>
          <a:p>
            <a:r>
              <a:rPr lang="en-IN" dirty="0"/>
              <a:t>What is Sprint and Sprint Cycle?</a:t>
            </a:r>
          </a:p>
        </p:txBody>
      </p:sp>
      <p:sp>
        <p:nvSpPr>
          <p:cNvPr id="3" name="Content Placeholder 2">
            <a:extLst>
              <a:ext uri="{FF2B5EF4-FFF2-40B4-BE49-F238E27FC236}">
                <a16:creationId xmlns:a16="http://schemas.microsoft.com/office/drawing/2014/main" id="{EF828BB9-34FC-46F0-B438-FE898E1B2A63}"/>
              </a:ext>
            </a:extLst>
          </p:cNvPr>
          <p:cNvSpPr>
            <a:spLocks noGrp="1"/>
          </p:cNvSpPr>
          <p:nvPr>
            <p:ph idx="1"/>
          </p:nvPr>
        </p:nvSpPr>
        <p:spPr>
          <a:xfrm>
            <a:off x="1522414" y="1905000"/>
            <a:ext cx="4067942" cy="4332312"/>
          </a:xfrm>
        </p:spPr>
        <p:txBody>
          <a:bodyPr/>
          <a:lstStyle/>
          <a:p>
            <a:pPr algn="just"/>
            <a:r>
              <a:rPr lang="en-IN" dirty="0"/>
              <a:t>all activities needed for the implementation of entries from the Scrum Product Backlog are performed within Sprints (also called 'Iterations’). </a:t>
            </a:r>
          </a:p>
          <a:p>
            <a:pPr algn="just"/>
            <a:r>
              <a:rPr lang="en-IN" dirty="0"/>
              <a:t>Sprints are always short: normally about 2-4 weeks.</a:t>
            </a:r>
          </a:p>
        </p:txBody>
      </p:sp>
      <p:pic>
        <p:nvPicPr>
          <p:cNvPr id="4" name="Picture 3">
            <a:extLst>
              <a:ext uri="{FF2B5EF4-FFF2-40B4-BE49-F238E27FC236}">
                <a16:creationId xmlns:a16="http://schemas.microsoft.com/office/drawing/2014/main" id="{6E911E60-1D2A-4842-9859-704A37C5A5DB}"/>
              </a:ext>
            </a:extLst>
          </p:cNvPr>
          <p:cNvPicPr>
            <a:picLocks noChangeAspect="1"/>
          </p:cNvPicPr>
          <p:nvPr/>
        </p:nvPicPr>
        <p:blipFill>
          <a:blip r:embed="rId2"/>
          <a:stretch>
            <a:fillRect/>
          </a:stretch>
        </p:blipFill>
        <p:spPr>
          <a:xfrm>
            <a:off x="5590356" y="1700808"/>
            <a:ext cx="6178277" cy="4882554"/>
          </a:xfrm>
          <a:prstGeom prst="rect">
            <a:avLst/>
          </a:prstGeom>
        </p:spPr>
      </p:pic>
    </p:spTree>
    <p:extLst>
      <p:ext uri="{BB962C8B-B14F-4D97-AF65-F5344CB8AC3E}">
        <p14:creationId xmlns:p14="http://schemas.microsoft.com/office/powerpoint/2010/main" val="938399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3D7CE-139A-4088-9DBB-EBE4182AEA83}"/>
              </a:ext>
            </a:extLst>
          </p:cNvPr>
          <p:cNvSpPr>
            <a:spLocks noGrp="1"/>
          </p:cNvSpPr>
          <p:nvPr>
            <p:ph type="title"/>
          </p:nvPr>
        </p:nvSpPr>
        <p:spPr/>
        <p:txBody>
          <a:bodyPr/>
          <a:lstStyle/>
          <a:p>
            <a:r>
              <a:rPr lang="en-IN" dirty="0"/>
              <a:t>What is Sprint Planning meeting?</a:t>
            </a:r>
          </a:p>
        </p:txBody>
      </p:sp>
      <p:sp>
        <p:nvSpPr>
          <p:cNvPr id="3" name="Content Placeholder 2">
            <a:extLst>
              <a:ext uri="{FF2B5EF4-FFF2-40B4-BE49-F238E27FC236}">
                <a16:creationId xmlns:a16="http://schemas.microsoft.com/office/drawing/2014/main" id="{3A620A1D-0230-4FEB-9430-48D2BE75AA63}"/>
              </a:ext>
            </a:extLst>
          </p:cNvPr>
          <p:cNvSpPr>
            <a:spLocks noGrp="1"/>
          </p:cNvSpPr>
          <p:nvPr>
            <p:ph idx="1"/>
          </p:nvPr>
        </p:nvSpPr>
        <p:spPr/>
        <p:txBody>
          <a:bodyPr/>
          <a:lstStyle/>
          <a:p>
            <a:r>
              <a:rPr lang="en-IN" dirty="0"/>
              <a:t>The Scrum Product Owner defines the Sprint Goal.</a:t>
            </a:r>
          </a:p>
          <a:p>
            <a:r>
              <a:rPr lang="en-IN" dirty="0"/>
              <a:t>Based on this goal the relevant entries in the Scrum Product Backlog are chosen by the Scrum Product Owner.</a:t>
            </a:r>
          </a:p>
          <a:p>
            <a:r>
              <a:rPr lang="en-IN" dirty="0"/>
              <a:t>These entries are updated and broken into smaller stories so that they can be completed within one Sprint.</a:t>
            </a:r>
          </a:p>
          <a:p>
            <a:r>
              <a:rPr lang="en-IN" dirty="0"/>
              <a:t>The entries are estimated &amp; prioritized.</a:t>
            </a:r>
          </a:p>
          <a:p>
            <a:r>
              <a:rPr lang="en-IN" dirty="0"/>
              <a:t>The team defines their capacity for the upcoming Sprint.</a:t>
            </a:r>
          </a:p>
          <a:p>
            <a:pPr marL="0" indent="0">
              <a:buNone/>
            </a:pPr>
            <a:endParaRPr lang="en-IN" dirty="0"/>
          </a:p>
        </p:txBody>
      </p:sp>
    </p:spTree>
    <p:extLst>
      <p:ext uri="{BB962C8B-B14F-4D97-AF65-F5344CB8AC3E}">
        <p14:creationId xmlns:p14="http://schemas.microsoft.com/office/powerpoint/2010/main" val="1934292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5A210-DC1F-4EA2-8A2E-E742A4EE34D4}"/>
              </a:ext>
            </a:extLst>
          </p:cNvPr>
          <p:cNvSpPr>
            <a:spLocks noGrp="1"/>
          </p:cNvSpPr>
          <p:nvPr>
            <p:ph type="title"/>
          </p:nvPr>
        </p:nvSpPr>
        <p:spPr/>
        <p:txBody>
          <a:bodyPr/>
          <a:lstStyle/>
          <a:p>
            <a:r>
              <a:rPr lang="en-IN" dirty="0"/>
              <a:t>Types of Meetings</a:t>
            </a:r>
          </a:p>
        </p:txBody>
      </p:sp>
      <p:graphicFrame>
        <p:nvGraphicFramePr>
          <p:cNvPr id="4" name="Content Placeholder 3">
            <a:extLst>
              <a:ext uri="{FF2B5EF4-FFF2-40B4-BE49-F238E27FC236}">
                <a16:creationId xmlns:a16="http://schemas.microsoft.com/office/drawing/2014/main" id="{CFE8C7C3-1116-408C-819A-894EE7939F38}"/>
              </a:ext>
            </a:extLst>
          </p:cNvPr>
          <p:cNvGraphicFramePr>
            <a:graphicFrameLocks noGrp="1"/>
          </p:cNvGraphicFramePr>
          <p:nvPr>
            <p:ph idx="1"/>
            <p:extLst>
              <p:ext uri="{D42A27DB-BD31-4B8C-83A1-F6EECF244321}">
                <p14:modId xmlns:p14="http://schemas.microsoft.com/office/powerpoint/2010/main" val="4073604345"/>
              </p:ext>
            </p:extLst>
          </p:nvPr>
        </p:nvGraphicFramePr>
        <p:xfrm>
          <a:off x="1522413" y="1905000"/>
          <a:ext cx="9144000"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9272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F1473-385F-4D68-9BEE-A9253B900BE5}"/>
              </a:ext>
            </a:extLst>
          </p:cNvPr>
          <p:cNvSpPr>
            <a:spLocks noGrp="1"/>
          </p:cNvSpPr>
          <p:nvPr>
            <p:ph type="title"/>
          </p:nvPr>
        </p:nvSpPr>
        <p:spPr/>
        <p:txBody>
          <a:bodyPr/>
          <a:lstStyle/>
          <a:p>
            <a:r>
              <a:rPr lang="en-IN" dirty="0"/>
              <a:t>What is Agile Methodology</a:t>
            </a:r>
          </a:p>
        </p:txBody>
      </p:sp>
      <p:pic>
        <p:nvPicPr>
          <p:cNvPr id="4" name="Content Placeholder 3">
            <a:extLst>
              <a:ext uri="{FF2B5EF4-FFF2-40B4-BE49-F238E27FC236}">
                <a16:creationId xmlns:a16="http://schemas.microsoft.com/office/drawing/2014/main" id="{C2B91190-C189-40CB-9359-3893D5DBA0A6}"/>
              </a:ext>
            </a:extLst>
          </p:cNvPr>
          <p:cNvPicPr>
            <a:picLocks noGrp="1" noChangeAspect="1"/>
          </p:cNvPicPr>
          <p:nvPr>
            <p:ph idx="1"/>
          </p:nvPr>
        </p:nvPicPr>
        <p:blipFill>
          <a:blip r:embed="rId2"/>
          <a:stretch>
            <a:fillRect/>
          </a:stretch>
        </p:blipFill>
        <p:spPr>
          <a:xfrm>
            <a:off x="1522415" y="1928812"/>
            <a:ext cx="9143998" cy="4696500"/>
          </a:xfrm>
          <a:prstGeom prst="rect">
            <a:avLst/>
          </a:prstGeom>
        </p:spPr>
      </p:pic>
    </p:spTree>
    <p:extLst>
      <p:ext uri="{BB962C8B-B14F-4D97-AF65-F5344CB8AC3E}">
        <p14:creationId xmlns:p14="http://schemas.microsoft.com/office/powerpoint/2010/main" val="116267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5BA84-9532-4513-9692-063FA1695F40}"/>
              </a:ext>
            </a:extLst>
          </p:cNvPr>
          <p:cNvSpPr>
            <a:spLocks noGrp="1"/>
          </p:cNvSpPr>
          <p:nvPr>
            <p:ph type="title"/>
          </p:nvPr>
        </p:nvSpPr>
        <p:spPr/>
        <p:txBody>
          <a:bodyPr/>
          <a:lstStyle/>
          <a:p>
            <a:r>
              <a:rPr lang="en-IN" dirty="0"/>
              <a:t>Advantages of Agile</a:t>
            </a:r>
          </a:p>
        </p:txBody>
      </p:sp>
      <p:sp>
        <p:nvSpPr>
          <p:cNvPr id="3" name="Content Placeholder 2">
            <a:extLst>
              <a:ext uri="{FF2B5EF4-FFF2-40B4-BE49-F238E27FC236}">
                <a16:creationId xmlns:a16="http://schemas.microsoft.com/office/drawing/2014/main" id="{9776DD0E-B0F9-419E-8F18-E8E0BD0E3221}"/>
              </a:ext>
            </a:extLst>
          </p:cNvPr>
          <p:cNvSpPr>
            <a:spLocks noGrp="1"/>
          </p:cNvSpPr>
          <p:nvPr>
            <p:ph idx="1"/>
          </p:nvPr>
        </p:nvSpPr>
        <p:spPr/>
        <p:txBody>
          <a:bodyPr>
            <a:normAutofit fontScale="92500" lnSpcReduction="10000"/>
          </a:bodyPr>
          <a:lstStyle/>
          <a:p>
            <a:r>
              <a:rPr lang="en-IN" dirty="0"/>
              <a:t>Understands all requirements can’t be collected at the beginning of the project.</a:t>
            </a:r>
          </a:p>
          <a:p>
            <a:r>
              <a:rPr lang="en-IN" dirty="0"/>
              <a:t>Requirements can be changed throughout the dev cycle.</a:t>
            </a:r>
          </a:p>
          <a:p>
            <a:r>
              <a:rPr lang="en-IN" dirty="0"/>
              <a:t>Customers are completely involved in the dev cycle.</a:t>
            </a:r>
          </a:p>
          <a:p>
            <a:r>
              <a:rPr lang="en-IN" dirty="0"/>
              <a:t>No docs, focus on frequent deliver of the project.</a:t>
            </a:r>
          </a:p>
          <a:p>
            <a:r>
              <a:rPr lang="en-IN" dirty="0"/>
              <a:t>Better visibility and communication.</a:t>
            </a:r>
          </a:p>
          <a:p>
            <a:r>
              <a:rPr lang="en-IN" dirty="0"/>
              <a:t>Test early and often.</a:t>
            </a:r>
          </a:p>
          <a:p>
            <a:r>
              <a:rPr lang="en-IN" dirty="0"/>
              <a:t>Higher quality</a:t>
            </a:r>
          </a:p>
          <a:p>
            <a:r>
              <a:rPr lang="en-IN" dirty="0"/>
              <a:t>Reduced risk and earlier release of software.</a:t>
            </a:r>
          </a:p>
          <a:p>
            <a:endParaRPr lang="en-IN" dirty="0"/>
          </a:p>
        </p:txBody>
      </p:sp>
    </p:spTree>
    <p:extLst>
      <p:ext uri="{BB962C8B-B14F-4D97-AF65-F5344CB8AC3E}">
        <p14:creationId xmlns:p14="http://schemas.microsoft.com/office/powerpoint/2010/main" val="3141872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Contents</a:t>
            </a:r>
          </a:p>
        </p:txBody>
      </p:sp>
      <p:sp>
        <p:nvSpPr>
          <p:cNvPr id="14" name="Content Placeholder 13"/>
          <p:cNvSpPr>
            <a:spLocks noGrp="1"/>
          </p:cNvSpPr>
          <p:nvPr>
            <p:ph idx="1"/>
          </p:nvPr>
        </p:nvSpPr>
        <p:spPr/>
        <p:txBody>
          <a:bodyPr>
            <a:normAutofit fontScale="77500" lnSpcReduction="20000"/>
          </a:bodyPr>
          <a:lstStyle/>
          <a:p>
            <a:pPr marL="0" indent="0">
              <a:buNone/>
            </a:pPr>
            <a:r>
              <a:rPr lang="en-US" sz="2600" b="1" dirty="0">
                <a:solidFill>
                  <a:schemeClr val="bg1"/>
                </a:solidFill>
              </a:rPr>
              <a:t>Introduction</a:t>
            </a:r>
          </a:p>
          <a:p>
            <a:pPr>
              <a:buFont typeface="Wingdings" panose="05000000000000000000" pitchFamily="2" charset="2"/>
              <a:buChar char="ü"/>
            </a:pPr>
            <a:r>
              <a:rPr lang="en-US" dirty="0"/>
              <a:t>	How to equip your resume to search job as tester?</a:t>
            </a:r>
          </a:p>
          <a:p>
            <a:pPr>
              <a:buFont typeface="Wingdings" panose="05000000000000000000" pitchFamily="2" charset="2"/>
              <a:buChar char="ü"/>
            </a:pPr>
            <a:r>
              <a:rPr lang="en-US" dirty="0"/>
              <a:t>	Importance of testing process or software Failures</a:t>
            </a:r>
          </a:p>
          <a:p>
            <a:pPr>
              <a:buFont typeface="Wingdings" panose="05000000000000000000" pitchFamily="2" charset="2"/>
              <a:buChar char="ü"/>
            </a:pPr>
            <a:r>
              <a:rPr lang="en-US" dirty="0"/>
              <a:t>	What do you mean by Testing?</a:t>
            </a:r>
          </a:p>
          <a:p>
            <a:pPr marL="0" indent="0">
              <a:buNone/>
            </a:pPr>
            <a:r>
              <a:rPr lang="en-US" b="1" dirty="0">
                <a:solidFill>
                  <a:schemeClr val="bg1"/>
                </a:solidFill>
              </a:rPr>
              <a:t>Software Life Cycle Models</a:t>
            </a:r>
          </a:p>
          <a:p>
            <a:pPr>
              <a:buFont typeface="Wingdings" panose="05000000000000000000" pitchFamily="2" charset="2"/>
              <a:buChar char="ü"/>
            </a:pPr>
            <a:r>
              <a:rPr lang="en-US" dirty="0"/>
              <a:t>	Waterfall</a:t>
            </a:r>
          </a:p>
          <a:p>
            <a:pPr>
              <a:buFont typeface="Wingdings" panose="05000000000000000000" pitchFamily="2" charset="2"/>
              <a:buChar char="ü"/>
            </a:pPr>
            <a:r>
              <a:rPr lang="en-US" dirty="0"/>
              <a:t>	Agile</a:t>
            </a:r>
          </a:p>
          <a:p>
            <a:pPr marL="0" indent="0">
              <a:buNone/>
            </a:pPr>
            <a:r>
              <a:rPr lang="en-US" b="1" dirty="0">
                <a:solidFill>
                  <a:schemeClr val="bg1"/>
                </a:solidFill>
              </a:rPr>
              <a:t>Types of Testing</a:t>
            </a:r>
          </a:p>
          <a:p>
            <a:pPr>
              <a:buFont typeface="Wingdings" panose="05000000000000000000" pitchFamily="2" charset="2"/>
              <a:buChar char="ü"/>
            </a:pPr>
            <a:r>
              <a:rPr lang="en-US" dirty="0"/>
              <a:t>	Functional ( </a:t>
            </a:r>
            <a:r>
              <a:rPr lang="en-US" dirty="0" err="1"/>
              <a:t>Equivalence,Boundary,Cause</a:t>
            </a:r>
            <a:r>
              <a:rPr lang="en-US" dirty="0"/>
              <a:t> </a:t>
            </a:r>
            <a:r>
              <a:rPr lang="en-US" dirty="0" err="1"/>
              <a:t>Effect,State</a:t>
            </a:r>
            <a:r>
              <a:rPr lang="en-US" dirty="0"/>
              <a:t> </a:t>
            </a:r>
            <a:r>
              <a:rPr lang="en-US" dirty="0" err="1"/>
              <a:t>Transisition</a:t>
            </a:r>
            <a:r>
              <a:rPr lang="en-US" dirty="0"/>
              <a:t>)</a:t>
            </a:r>
          </a:p>
          <a:p>
            <a:pPr>
              <a:buFont typeface="Wingdings" panose="05000000000000000000" pitchFamily="2" charset="2"/>
              <a:buChar char="ü"/>
            </a:pPr>
            <a:r>
              <a:rPr lang="en-US" dirty="0"/>
              <a:t>	Structural ( Basics of </a:t>
            </a:r>
            <a:r>
              <a:rPr lang="en-US" dirty="0" err="1"/>
              <a:t>Graph,control</a:t>
            </a:r>
            <a:r>
              <a:rPr lang="en-US" dirty="0"/>
              <a:t> </a:t>
            </a:r>
            <a:r>
              <a:rPr lang="en-US" dirty="0" err="1"/>
              <a:t>flow,slice,mutation</a:t>
            </a:r>
            <a:r>
              <a:rPr lang="en-US" dirty="0"/>
              <a:t> and dataflow)</a:t>
            </a:r>
          </a:p>
        </p:txBody>
      </p:sp>
    </p:spTree>
    <p:extLst>
      <p:ext uri="{BB962C8B-B14F-4D97-AF65-F5344CB8AC3E}">
        <p14:creationId xmlns:p14="http://schemas.microsoft.com/office/powerpoint/2010/main" val="2154330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905000"/>
            <a:ext cx="9144000" cy="2667000"/>
          </a:xfrm>
        </p:spPr>
        <p:txBody>
          <a:bodyPr/>
          <a:lstStyle/>
          <a:p>
            <a:pPr algn="ctr"/>
            <a:r>
              <a:rPr lang="en-US" sz="3600" b="1" dirty="0"/>
              <a:t>Where can I see these agile concepts …Is it only theory?</a:t>
            </a:r>
          </a:p>
        </p:txBody>
      </p:sp>
    </p:spTree>
    <p:extLst>
      <p:ext uri="{BB962C8B-B14F-4D97-AF65-F5344CB8AC3E}">
        <p14:creationId xmlns:p14="http://schemas.microsoft.com/office/powerpoint/2010/main" val="73587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92665" y="260648"/>
            <a:ext cx="11463093" cy="5760640"/>
          </a:xfrm>
          <a:prstGeom prst="rect">
            <a:avLst/>
          </a:prstGeom>
        </p:spPr>
      </p:pic>
    </p:spTree>
    <p:extLst>
      <p:ext uri="{BB962C8B-B14F-4D97-AF65-F5344CB8AC3E}">
        <p14:creationId xmlns:p14="http://schemas.microsoft.com/office/powerpoint/2010/main" val="191927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29916" y="1340768"/>
            <a:ext cx="9429499" cy="3265140"/>
          </a:xfrm>
          <a:prstGeom prst="rect">
            <a:avLst/>
          </a:prstGeom>
        </p:spPr>
      </p:pic>
    </p:spTree>
    <p:extLst>
      <p:ext uri="{BB962C8B-B14F-4D97-AF65-F5344CB8AC3E}">
        <p14:creationId xmlns:p14="http://schemas.microsoft.com/office/powerpoint/2010/main" val="1644842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01924" y="1268760"/>
            <a:ext cx="9296281" cy="4032448"/>
          </a:xfrm>
          <a:prstGeom prst="rect">
            <a:avLst/>
          </a:prstGeom>
        </p:spPr>
      </p:pic>
    </p:spTree>
    <p:extLst>
      <p:ext uri="{BB962C8B-B14F-4D97-AF65-F5344CB8AC3E}">
        <p14:creationId xmlns:p14="http://schemas.microsoft.com/office/powerpoint/2010/main" val="3706564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61090" y="1556792"/>
            <a:ext cx="9719210" cy="4104456"/>
          </a:xfrm>
          <a:prstGeom prst="rect">
            <a:avLst/>
          </a:prstGeom>
        </p:spPr>
      </p:pic>
    </p:spTree>
    <p:extLst>
      <p:ext uri="{BB962C8B-B14F-4D97-AF65-F5344CB8AC3E}">
        <p14:creationId xmlns:p14="http://schemas.microsoft.com/office/powerpoint/2010/main" val="2916914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51760" y="764704"/>
            <a:ext cx="9955219" cy="5477093"/>
          </a:xfrm>
          <a:prstGeom prst="rect">
            <a:avLst/>
          </a:prstGeom>
        </p:spPr>
      </p:pic>
    </p:spTree>
    <p:extLst>
      <p:ext uri="{BB962C8B-B14F-4D97-AF65-F5344CB8AC3E}">
        <p14:creationId xmlns:p14="http://schemas.microsoft.com/office/powerpoint/2010/main" val="1473502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29916" y="908720"/>
            <a:ext cx="9654804" cy="5040560"/>
          </a:xfrm>
          <a:prstGeom prst="rect">
            <a:avLst/>
          </a:prstGeom>
        </p:spPr>
      </p:pic>
    </p:spTree>
    <p:extLst>
      <p:ext uri="{BB962C8B-B14F-4D97-AF65-F5344CB8AC3E}">
        <p14:creationId xmlns:p14="http://schemas.microsoft.com/office/powerpoint/2010/main" val="1135485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851149" y="1909762"/>
            <a:ext cx="6486525" cy="3038475"/>
          </a:xfrm>
          <a:prstGeom prst="rect">
            <a:avLst/>
          </a:prstGeom>
        </p:spPr>
      </p:pic>
      <p:pic>
        <p:nvPicPr>
          <p:cNvPr id="6" name="Picture 5"/>
          <p:cNvPicPr>
            <a:picLocks noChangeAspect="1"/>
          </p:cNvPicPr>
          <p:nvPr/>
        </p:nvPicPr>
        <p:blipFill>
          <a:blip r:embed="rId3"/>
          <a:stretch>
            <a:fillRect/>
          </a:stretch>
        </p:blipFill>
        <p:spPr>
          <a:xfrm>
            <a:off x="1133657" y="1124744"/>
            <a:ext cx="10433363" cy="4846266"/>
          </a:xfrm>
          <a:prstGeom prst="rect">
            <a:avLst/>
          </a:prstGeom>
        </p:spPr>
      </p:pic>
    </p:spTree>
    <p:extLst>
      <p:ext uri="{BB962C8B-B14F-4D97-AF65-F5344CB8AC3E}">
        <p14:creationId xmlns:p14="http://schemas.microsoft.com/office/powerpoint/2010/main" val="1600260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Software Failures</a:t>
            </a:r>
            <a:endParaRPr lang="en-IN" dirty="0"/>
          </a:p>
        </p:txBody>
      </p:sp>
    </p:spTree>
    <p:extLst>
      <p:ext uri="{BB962C8B-B14F-4D97-AF65-F5344CB8AC3E}">
        <p14:creationId xmlns:p14="http://schemas.microsoft.com/office/powerpoint/2010/main" val="154197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body" idx="4294967295"/>
          </p:nvPr>
        </p:nvSpPr>
        <p:spPr>
          <a:xfrm>
            <a:off x="1522412" y="455613"/>
            <a:ext cx="8229600" cy="5715000"/>
          </a:xfrm>
        </p:spPr>
        <p:txBody>
          <a:bodyPr/>
          <a:lstStyle/>
          <a:p>
            <a:pPr algn="ctr" eaLnBrk="1" hangingPunct="1">
              <a:buFont typeface="Wingdings" charset="0"/>
              <a:buNone/>
            </a:pPr>
            <a:endParaRPr lang="en-US" sz="3000" b="1" i="1" dirty="0">
              <a:latin typeface="Calibri" charset="0"/>
            </a:endParaRPr>
          </a:p>
          <a:p>
            <a:pPr algn="ctr" eaLnBrk="1" hangingPunct="1">
              <a:buFont typeface="Wingdings" charset="0"/>
              <a:buNone/>
            </a:pPr>
            <a:r>
              <a:rPr lang="en-US" sz="3000" b="1" i="1" dirty="0">
                <a:solidFill>
                  <a:schemeClr val="accent5">
                    <a:lumMod val="20000"/>
                    <a:lumOff val="80000"/>
                  </a:schemeClr>
                </a:solidFill>
                <a:latin typeface="Calibri" charset="0"/>
              </a:rPr>
              <a:t>Think of all the programs running on all the computer systems in the world now!</a:t>
            </a:r>
          </a:p>
          <a:p>
            <a:pPr algn="ctr" eaLnBrk="1" hangingPunct="1">
              <a:buFont typeface="Wingdings" charset="0"/>
              <a:buNone/>
            </a:pPr>
            <a:endParaRPr lang="en-US" sz="3000" b="1" i="1" dirty="0">
              <a:latin typeface="Calibri" charset="0"/>
            </a:endParaRPr>
          </a:p>
          <a:p>
            <a:pPr algn="ctr" eaLnBrk="1" hangingPunct="1">
              <a:buFont typeface="Wingdings" charset="0"/>
              <a:buNone/>
            </a:pPr>
            <a:r>
              <a:rPr lang="en-US" sz="3000" b="1" i="1" dirty="0">
                <a:solidFill>
                  <a:schemeClr val="accent3">
                    <a:lumMod val="20000"/>
                    <a:lumOff val="80000"/>
                  </a:schemeClr>
                </a:solidFill>
                <a:latin typeface="Calibri" charset="0"/>
              </a:rPr>
              <a:t>How many of those programs do you rely on to perform correctly every day?</a:t>
            </a:r>
          </a:p>
          <a:p>
            <a:pPr algn="ctr" eaLnBrk="1" hangingPunct="1">
              <a:buFont typeface="Wingdings" charset="0"/>
              <a:buNone/>
            </a:pPr>
            <a:endParaRPr lang="en-US" sz="3000" b="1" i="1" dirty="0">
              <a:latin typeface="Calibri" charset="0"/>
            </a:endParaRPr>
          </a:p>
          <a:p>
            <a:pPr algn="ctr" eaLnBrk="1" hangingPunct="1">
              <a:buFont typeface="Wingdings" charset="0"/>
              <a:buNone/>
            </a:pPr>
            <a:r>
              <a:rPr lang="en-US" sz="3000" b="1" i="1" dirty="0">
                <a:latin typeface="Calibri" charset="0"/>
              </a:rPr>
              <a:t>When software fails, how would it affect you or the people you care about?</a:t>
            </a:r>
          </a:p>
          <a:p>
            <a:pPr eaLnBrk="1" hangingPunct="1">
              <a:buFont typeface="Wingdings" charset="0"/>
              <a:buNone/>
            </a:pPr>
            <a:endParaRPr lang="en-US" sz="3000" dirty="0">
              <a:latin typeface="Calibri" charset="0"/>
            </a:endParaRPr>
          </a:p>
        </p:txBody>
      </p:sp>
    </p:spTree>
    <p:extLst>
      <p:ext uri="{BB962C8B-B14F-4D97-AF65-F5344CB8AC3E}">
        <p14:creationId xmlns:p14="http://schemas.microsoft.com/office/powerpoint/2010/main" val="3265266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equip your resume for seeking testing job?</a:t>
            </a:r>
          </a:p>
        </p:txBody>
      </p:sp>
      <p:graphicFrame>
        <p:nvGraphicFramePr>
          <p:cNvPr id="4" name="Content Placeholder 3" descr="Vertical bullet list showing 3 groups arranged one below the other and bullet points are present under each group."/>
          <p:cNvGraphicFramePr>
            <a:graphicFrameLocks noGrp="1"/>
          </p:cNvGraphicFramePr>
          <p:nvPr>
            <p:ph sz="half" idx="1"/>
            <p:extLst>
              <p:ext uri="{D42A27DB-BD31-4B8C-83A1-F6EECF244321}">
                <p14:modId xmlns:p14="http://schemas.microsoft.com/office/powerpoint/2010/main" val="1619665647"/>
              </p:ext>
            </p:extLst>
          </p:nvPr>
        </p:nvGraphicFramePr>
        <p:xfrm>
          <a:off x="1522412" y="1905000"/>
          <a:ext cx="9468543" cy="46783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41267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48131" name="Rectangle 2"/>
          <p:cNvSpPr>
            <a:spLocks noGrp="1" noChangeArrowheads="1"/>
          </p:cNvSpPr>
          <p:nvPr>
            <p:ph type="body" idx="4294967295"/>
          </p:nvPr>
        </p:nvSpPr>
        <p:spPr>
          <a:xfrm>
            <a:off x="1522412" y="455613"/>
            <a:ext cx="10476656" cy="5715000"/>
          </a:xfrm>
        </p:spPr>
        <p:txBody>
          <a:bodyPr>
            <a:normAutofit lnSpcReduction="10000"/>
          </a:bodyPr>
          <a:lstStyle/>
          <a:p>
            <a:pPr eaLnBrk="1" hangingPunct="1"/>
            <a:r>
              <a:rPr lang="en-US" sz="2000" b="1" dirty="0" err="1">
                <a:solidFill>
                  <a:srgbClr val="CC0000"/>
                </a:solidFill>
                <a:latin typeface="Calibri" charset="0"/>
              </a:rPr>
              <a:t>Ariane</a:t>
            </a:r>
            <a:r>
              <a:rPr lang="en-US" sz="2000" b="1" dirty="0">
                <a:solidFill>
                  <a:srgbClr val="CC0000"/>
                </a:solidFill>
                <a:latin typeface="Calibri" charset="0"/>
              </a:rPr>
              <a:t> Rocket Goes Boom (1996)</a:t>
            </a:r>
          </a:p>
          <a:p>
            <a:pPr eaLnBrk="1" hangingPunct="1">
              <a:buFont typeface="Wingdings" charset="0"/>
              <a:buNone/>
            </a:pPr>
            <a:r>
              <a:rPr lang="en-US" sz="2000" dirty="0">
                <a:latin typeface="Calibri" charset="0"/>
              </a:rPr>
              <a:t>	</a:t>
            </a:r>
            <a:r>
              <a:rPr lang="en-US" sz="2000" b="1" dirty="0">
                <a:latin typeface="Calibri" charset="0"/>
              </a:rPr>
              <a:t>Cost:</a:t>
            </a:r>
            <a:r>
              <a:rPr lang="en-US" sz="2000" dirty="0">
                <a:latin typeface="Calibri" charset="0"/>
              </a:rPr>
              <a:t> $7 billion</a:t>
            </a:r>
          </a:p>
          <a:p>
            <a:pPr eaLnBrk="1" hangingPunct="1">
              <a:buFont typeface="Wingdings" charset="0"/>
              <a:buNone/>
            </a:pPr>
            <a:endParaRPr lang="en-US" sz="2000" dirty="0">
              <a:latin typeface="Calibri" charset="0"/>
            </a:endParaRPr>
          </a:p>
          <a:p>
            <a:pPr eaLnBrk="1" hangingPunct="1">
              <a:buFont typeface="Wingdings" charset="0"/>
              <a:buNone/>
            </a:pPr>
            <a:endParaRPr lang="en-US" sz="2000" dirty="0">
              <a:latin typeface="Calibri" charset="0"/>
            </a:endParaRPr>
          </a:p>
          <a:p>
            <a:pPr eaLnBrk="1" hangingPunct="1">
              <a:buFont typeface="Wingdings" charset="0"/>
              <a:buNone/>
            </a:pPr>
            <a:endParaRPr lang="en-US" sz="2000" dirty="0">
              <a:latin typeface="Calibri" charset="0"/>
            </a:endParaRPr>
          </a:p>
          <a:p>
            <a:pPr algn="just" eaLnBrk="1" hangingPunct="1">
              <a:buFont typeface="Wingdings" charset="0"/>
              <a:buNone/>
            </a:pPr>
            <a:endParaRPr lang="en-US" sz="2000" dirty="0">
              <a:latin typeface="Calibri" charset="0"/>
            </a:endParaRPr>
          </a:p>
          <a:p>
            <a:pPr algn="just" eaLnBrk="1" hangingPunct="1">
              <a:buFont typeface="Wingdings" charset="0"/>
              <a:buNone/>
            </a:pPr>
            <a:r>
              <a:rPr lang="en-US" sz="2000" b="1" dirty="0">
                <a:latin typeface="Calibri" charset="0"/>
              </a:rPr>
              <a:t>	Disaster:</a:t>
            </a:r>
            <a:r>
              <a:rPr lang="en-US" sz="2000" dirty="0">
                <a:latin typeface="Calibri" charset="0"/>
              </a:rPr>
              <a:t> </a:t>
            </a:r>
            <a:r>
              <a:rPr lang="en-US" sz="2000" dirty="0" err="1">
                <a:latin typeface="Calibri" charset="0"/>
              </a:rPr>
              <a:t>Ariane</a:t>
            </a:r>
            <a:r>
              <a:rPr lang="en-US" sz="2000" dirty="0">
                <a:latin typeface="Calibri" charset="0"/>
              </a:rPr>
              <a:t> 5, </a:t>
            </a:r>
            <a:r>
              <a:rPr lang="en-US" sz="2000" dirty="0" err="1">
                <a:latin typeface="Calibri" charset="0"/>
              </a:rPr>
              <a:t>Europe</a:t>
            </a:r>
            <a:r>
              <a:rPr lang="en-US" altLang="ja-JP" sz="2000" dirty="0" err="1">
                <a:latin typeface="Calibri" charset="0"/>
              </a:rPr>
              <a:t>s</a:t>
            </a:r>
            <a:r>
              <a:rPr lang="en-US" altLang="ja-JP" sz="2000" dirty="0">
                <a:latin typeface="Calibri" charset="0"/>
              </a:rPr>
              <a:t> newest unmanned rocket, was intentionally destroyed seconds after launch on its maiden flight.  Also destroyed was its cargo of four scientific satellites to study how the Earths magnetic field interacts with solar winds.</a:t>
            </a:r>
          </a:p>
          <a:p>
            <a:pPr algn="just" eaLnBrk="1" hangingPunct="1">
              <a:buFont typeface="Wingdings" charset="0"/>
              <a:buNone/>
            </a:pPr>
            <a:endParaRPr lang="en-US" sz="2000" dirty="0">
              <a:latin typeface="Calibri" charset="0"/>
            </a:endParaRPr>
          </a:p>
          <a:p>
            <a:pPr algn="just" eaLnBrk="1" hangingPunct="1">
              <a:buFont typeface="Wingdings" charset="0"/>
              <a:buNone/>
            </a:pPr>
            <a:r>
              <a:rPr lang="en-US" sz="2000" b="1" dirty="0">
                <a:latin typeface="Calibri" charset="0"/>
              </a:rPr>
              <a:t>	Cause:</a:t>
            </a:r>
            <a:r>
              <a:rPr lang="en-US" sz="2000" dirty="0">
                <a:latin typeface="Calibri" charset="0"/>
              </a:rPr>
              <a:t> Shutdown occurred when the guidance computer tried to convert the sideways rocket velocity from 64-bits to a 16-bit format.  The number was too big, and an overflow error resulted.  When the guidance system shut down, control passed to an identical redundant unit, which also failed because it was running the same algorithm.</a:t>
            </a:r>
          </a:p>
        </p:txBody>
      </p:sp>
      <p:pic>
        <p:nvPicPr>
          <p:cNvPr id="2457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6975" y="858838"/>
            <a:ext cx="4703762" cy="170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9044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813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49155" name="Rectangle 2"/>
          <p:cNvSpPr>
            <a:spLocks noGrp="1" noChangeArrowheads="1"/>
          </p:cNvSpPr>
          <p:nvPr>
            <p:ph type="body" idx="4294967295"/>
          </p:nvPr>
        </p:nvSpPr>
        <p:spPr>
          <a:xfrm>
            <a:off x="1522412" y="455613"/>
            <a:ext cx="10116616" cy="5715000"/>
          </a:xfrm>
        </p:spPr>
        <p:txBody>
          <a:bodyPr>
            <a:normAutofit fontScale="92500"/>
          </a:bodyPr>
          <a:lstStyle/>
          <a:p>
            <a:pPr eaLnBrk="1" hangingPunct="1"/>
            <a:r>
              <a:rPr lang="en-US" sz="2000" b="1" dirty="0">
                <a:solidFill>
                  <a:srgbClr val="CC0000"/>
                </a:solidFill>
                <a:latin typeface="Calibri" charset="0"/>
              </a:rPr>
              <a:t>Y2K (1999)</a:t>
            </a:r>
          </a:p>
          <a:p>
            <a:pPr eaLnBrk="1" hangingPunct="1">
              <a:buFont typeface="Wingdings" charset="0"/>
              <a:buNone/>
            </a:pPr>
            <a:r>
              <a:rPr lang="en-US" sz="2000" b="1" dirty="0">
                <a:latin typeface="Calibri" charset="0"/>
              </a:rPr>
              <a:t>	Cost:</a:t>
            </a:r>
            <a:r>
              <a:rPr lang="en-US" sz="2000" dirty="0">
                <a:latin typeface="Calibri" charset="0"/>
              </a:rPr>
              <a:t> $500 billion</a:t>
            </a:r>
          </a:p>
          <a:p>
            <a:pPr eaLnBrk="1" hangingPunct="1">
              <a:buFont typeface="Wingdings" charset="0"/>
              <a:buNone/>
            </a:pPr>
            <a:endParaRPr lang="en-US" sz="2000" dirty="0">
              <a:latin typeface="Calibri" charset="0"/>
            </a:endParaRPr>
          </a:p>
          <a:p>
            <a:pPr eaLnBrk="1" hangingPunct="1">
              <a:buFont typeface="Wingdings" charset="0"/>
              <a:buNone/>
            </a:pPr>
            <a:endParaRPr lang="en-US" sz="2000" dirty="0">
              <a:latin typeface="Calibri" charset="0"/>
            </a:endParaRPr>
          </a:p>
          <a:p>
            <a:pPr eaLnBrk="1" hangingPunct="1">
              <a:buFont typeface="Wingdings" charset="0"/>
              <a:buNone/>
            </a:pPr>
            <a:endParaRPr lang="en-US" sz="2000" dirty="0">
              <a:latin typeface="Calibri" charset="0"/>
            </a:endParaRPr>
          </a:p>
          <a:p>
            <a:pPr eaLnBrk="1" hangingPunct="1">
              <a:buFont typeface="Wingdings" charset="0"/>
              <a:buNone/>
            </a:pPr>
            <a:endParaRPr lang="en-US" sz="2000" dirty="0">
              <a:latin typeface="Calibri" charset="0"/>
            </a:endParaRPr>
          </a:p>
          <a:p>
            <a:pPr algn="just" eaLnBrk="1" hangingPunct="1">
              <a:buFont typeface="Wingdings" charset="0"/>
              <a:buNone/>
            </a:pPr>
            <a:r>
              <a:rPr lang="en-US" sz="2000" b="1" dirty="0">
                <a:latin typeface="Calibri" charset="0"/>
              </a:rPr>
              <a:t>	</a:t>
            </a:r>
            <a:r>
              <a:rPr lang="en-US" sz="2200" b="1" dirty="0">
                <a:latin typeface="Calibri" charset="0"/>
              </a:rPr>
              <a:t>Disaster:</a:t>
            </a:r>
            <a:r>
              <a:rPr lang="en-US" sz="2200" dirty="0">
                <a:latin typeface="Calibri" charset="0"/>
              </a:rPr>
              <a:t> One man</a:t>
            </a:r>
            <a:r>
              <a:rPr lang="ja-JP" altLang="en-US" sz="2200" dirty="0">
                <a:latin typeface="Calibri" charset="0"/>
              </a:rPr>
              <a:t>’</a:t>
            </a:r>
            <a:r>
              <a:rPr lang="en-US" altLang="ja-JP" sz="2200" dirty="0">
                <a:latin typeface="Calibri" charset="0"/>
              </a:rPr>
              <a:t>s disaster is another man</a:t>
            </a:r>
            <a:r>
              <a:rPr lang="ja-JP" altLang="en-US" sz="2200" dirty="0">
                <a:latin typeface="Calibri" charset="0"/>
              </a:rPr>
              <a:t>’</a:t>
            </a:r>
            <a:r>
              <a:rPr lang="en-US" altLang="ja-JP" sz="2200" dirty="0">
                <a:latin typeface="Calibri" charset="0"/>
              </a:rPr>
              <a:t>s fortune, as demonstrated by the infamous Y2K bug.  Businesses spent billions on programmers to fix a glitch in legacy software.  While no significant computer failures occurred, preparation for the Y2K bug had a significant cost and time impact on all industries that use computer technology.</a:t>
            </a:r>
          </a:p>
          <a:p>
            <a:pPr algn="just" eaLnBrk="1" hangingPunct="1">
              <a:buFont typeface="Wingdings" charset="0"/>
              <a:buNone/>
            </a:pPr>
            <a:endParaRPr lang="en-US" sz="2200" dirty="0">
              <a:latin typeface="Calibri" charset="0"/>
            </a:endParaRPr>
          </a:p>
          <a:p>
            <a:pPr algn="just" eaLnBrk="1" hangingPunct="1">
              <a:buFont typeface="Wingdings" charset="0"/>
              <a:buNone/>
            </a:pPr>
            <a:r>
              <a:rPr lang="en-US" sz="2200" b="1" dirty="0">
                <a:latin typeface="Calibri" charset="0"/>
              </a:rPr>
              <a:t>	Cause:</a:t>
            </a:r>
            <a:r>
              <a:rPr lang="en-US" sz="2200" dirty="0">
                <a:latin typeface="Calibri" charset="0"/>
              </a:rPr>
              <a:t> To save computer storage space, legacy software often stored the year for dates as two digit numbers, such as </a:t>
            </a:r>
            <a:r>
              <a:rPr lang="ja-JP" altLang="en-US" sz="2200" dirty="0">
                <a:latin typeface="Calibri" charset="0"/>
              </a:rPr>
              <a:t>“</a:t>
            </a:r>
            <a:r>
              <a:rPr lang="en-US" altLang="ja-JP" sz="2200" dirty="0">
                <a:latin typeface="Calibri" charset="0"/>
              </a:rPr>
              <a:t>99″ for 1999.  The software also interpreted </a:t>
            </a:r>
            <a:r>
              <a:rPr lang="ja-JP" altLang="en-US" sz="2200" dirty="0">
                <a:latin typeface="Calibri" charset="0"/>
              </a:rPr>
              <a:t>“</a:t>
            </a:r>
            <a:r>
              <a:rPr lang="en-US" altLang="ja-JP" sz="2200" dirty="0">
                <a:latin typeface="Calibri" charset="0"/>
              </a:rPr>
              <a:t>00″ to mean 1900 rather than 2000, so when the year 2000 came along, bugs would result.</a:t>
            </a:r>
            <a:endParaRPr lang="en-US" sz="2200" dirty="0">
              <a:latin typeface="Calibri" charset="0"/>
            </a:endParaRPr>
          </a:p>
        </p:txBody>
      </p:sp>
      <p:pic>
        <p:nvPicPr>
          <p:cNvPr id="2662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89512" y="381000"/>
            <a:ext cx="2846388"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6223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915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44035" name="Rectangle 2"/>
          <p:cNvSpPr>
            <a:spLocks noGrp="1" noChangeArrowheads="1"/>
          </p:cNvSpPr>
          <p:nvPr>
            <p:ph type="body" idx="4294967295"/>
          </p:nvPr>
        </p:nvSpPr>
        <p:spPr>
          <a:xfrm>
            <a:off x="1522412" y="455613"/>
            <a:ext cx="9612560" cy="5715000"/>
          </a:xfrm>
        </p:spPr>
        <p:txBody>
          <a:bodyPr>
            <a:normAutofit fontScale="70000" lnSpcReduction="20000"/>
          </a:bodyPr>
          <a:lstStyle/>
          <a:p>
            <a:pPr eaLnBrk="1" hangingPunct="1"/>
            <a:r>
              <a:rPr lang="en-US" sz="2000" b="1" dirty="0">
                <a:solidFill>
                  <a:srgbClr val="CC0000"/>
                </a:solidFill>
                <a:latin typeface="Calibri" charset="0"/>
              </a:rPr>
              <a:t>USA star-Wars Program</a:t>
            </a:r>
          </a:p>
          <a:p>
            <a:pPr marL="109728" indent="0">
              <a:buNone/>
            </a:pPr>
            <a:r>
              <a:rPr lang="en-US" sz="2000" b="1" dirty="0">
                <a:latin typeface="Calibri" charset="0"/>
              </a:rPr>
              <a:t>Cost:</a:t>
            </a:r>
            <a:r>
              <a:rPr lang="en-US" sz="2000" dirty="0">
                <a:latin typeface="Calibri" charset="0"/>
              </a:rPr>
              <a:t> Humanity</a:t>
            </a:r>
          </a:p>
          <a:p>
            <a:pPr eaLnBrk="1" hangingPunct="1">
              <a:buFont typeface="Wingdings" charset="0"/>
              <a:buNone/>
            </a:pPr>
            <a:r>
              <a:rPr lang="en-US" sz="2000" b="1" dirty="0">
                <a:latin typeface="Calibri" charset="0"/>
              </a:rPr>
              <a:t>	</a:t>
            </a:r>
          </a:p>
          <a:p>
            <a:pPr eaLnBrk="1" hangingPunct="1">
              <a:buFont typeface="Wingdings" charset="0"/>
              <a:buNone/>
            </a:pPr>
            <a:endParaRPr lang="en-US" sz="1200" b="1" dirty="0">
              <a:latin typeface="Calibri" charset="0"/>
            </a:endParaRPr>
          </a:p>
          <a:p>
            <a:pPr eaLnBrk="1" hangingPunct="1">
              <a:buFont typeface="Wingdings" charset="0"/>
              <a:buNone/>
            </a:pPr>
            <a:endParaRPr lang="en-US" sz="1200" b="1" dirty="0">
              <a:latin typeface="Calibri" charset="0"/>
            </a:endParaRPr>
          </a:p>
          <a:p>
            <a:pPr eaLnBrk="1" hangingPunct="1">
              <a:buFont typeface="Wingdings" charset="0"/>
              <a:buNone/>
            </a:pPr>
            <a:endParaRPr lang="en-US" sz="1200" b="1" dirty="0">
              <a:latin typeface="Calibri" charset="0"/>
            </a:endParaRPr>
          </a:p>
          <a:p>
            <a:pPr eaLnBrk="1" hangingPunct="1">
              <a:buFont typeface="Wingdings" charset="0"/>
              <a:buNone/>
            </a:pPr>
            <a:endParaRPr lang="en-US" sz="1200" b="1" dirty="0">
              <a:latin typeface="Calibri" charset="0"/>
            </a:endParaRPr>
          </a:p>
          <a:p>
            <a:pPr eaLnBrk="1" hangingPunct="1">
              <a:buFont typeface="Wingdings" charset="0"/>
              <a:buNone/>
            </a:pPr>
            <a:endParaRPr lang="en-US" sz="1200" b="1" dirty="0">
              <a:latin typeface="Calibri" charset="0"/>
            </a:endParaRPr>
          </a:p>
          <a:p>
            <a:pPr eaLnBrk="1" hangingPunct="1">
              <a:buFont typeface="Wingdings" charset="0"/>
              <a:buNone/>
            </a:pPr>
            <a:endParaRPr lang="en-US" sz="1200" b="1" dirty="0">
              <a:latin typeface="Calibri" charset="0"/>
            </a:endParaRPr>
          </a:p>
          <a:p>
            <a:pPr eaLnBrk="1" hangingPunct="1">
              <a:buFont typeface="Wingdings" charset="0"/>
              <a:buNone/>
            </a:pPr>
            <a:r>
              <a:rPr lang="en-US" sz="2000" b="1" dirty="0">
                <a:latin typeface="Calibri" charset="0"/>
              </a:rPr>
              <a:t>	</a:t>
            </a:r>
            <a:r>
              <a:rPr lang="en-US" sz="3100" b="1" dirty="0">
                <a:latin typeface="Calibri" charset="0"/>
              </a:rPr>
              <a:t>Disaster:</a:t>
            </a:r>
            <a:r>
              <a:rPr lang="en-US" sz="3100" dirty="0">
                <a:latin typeface="Calibri" charset="0"/>
              </a:rPr>
              <a:t> </a:t>
            </a:r>
            <a:r>
              <a:rPr lang="en-US" sz="3100" dirty="0" err="1">
                <a:latin typeface="Calibri" charset="0"/>
              </a:rPr>
              <a:t>Patroit</a:t>
            </a:r>
            <a:r>
              <a:rPr lang="en-US" sz="3100" dirty="0">
                <a:latin typeface="Calibri" charset="0"/>
              </a:rPr>
              <a:t> Missile , used for the first time in Gulf war against the Scud Missile of Iraq. Surprisingly, many times patriot missile failed to hit the targeted Scud Missile. One such failure killed 28 American soldiers in Saudi Arabia.</a:t>
            </a:r>
          </a:p>
          <a:p>
            <a:pPr eaLnBrk="1" hangingPunct="1">
              <a:buFont typeface="Wingdings" charset="0"/>
              <a:buNone/>
            </a:pPr>
            <a:r>
              <a:rPr lang="en-US" sz="3100" b="1" dirty="0">
                <a:latin typeface="Calibri" charset="0"/>
              </a:rPr>
              <a:t>	</a:t>
            </a:r>
          </a:p>
          <a:p>
            <a:pPr eaLnBrk="1" hangingPunct="1">
              <a:buFont typeface="Wingdings" charset="0"/>
              <a:buNone/>
            </a:pPr>
            <a:r>
              <a:rPr lang="en-US" sz="3100" b="1" dirty="0">
                <a:latin typeface="Calibri" charset="0"/>
              </a:rPr>
              <a:t>	Cause:</a:t>
            </a:r>
            <a:r>
              <a:rPr lang="en-US" sz="3100" dirty="0">
                <a:latin typeface="Calibri" charset="0"/>
              </a:rPr>
              <a:t> There was a slight timing error in the system’s clock after 14 hours of its operation. So tracking was not accurate after 14 hours and this attack happened after the operation of 100 Hours.</a:t>
            </a:r>
          </a:p>
        </p:txBody>
      </p:sp>
      <p:pic>
        <p:nvPicPr>
          <p:cNvPr id="2150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16488" y="1322388"/>
            <a:ext cx="2900363" cy="135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101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4035">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03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45059" name="Rectangle 2"/>
          <p:cNvSpPr>
            <a:spLocks noGrp="1" noChangeArrowheads="1"/>
          </p:cNvSpPr>
          <p:nvPr>
            <p:ph type="body" idx="4294967295"/>
          </p:nvPr>
        </p:nvSpPr>
        <p:spPr>
          <a:xfrm>
            <a:off x="1522412" y="465138"/>
            <a:ext cx="10116616" cy="5715000"/>
          </a:xfrm>
        </p:spPr>
        <p:txBody>
          <a:bodyPr>
            <a:normAutofit fontScale="92500" lnSpcReduction="20000"/>
          </a:bodyPr>
          <a:lstStyle/>
          <a:p>
            <a:pPr eaLnBrk="1" hangingPunct="1"/>
            <a:r>
              <a:rPr lang="en-US" sz="2000" b="1" dirty="0">
                <a:solidFill>
                  <a:srgbClr val="CC0000"/>
                </a:solidFill>
                <a:latin typeface="Calibri" charset="0"/>
              </a:rPr>
              <a:t>Medical Machine Kills (1985)</a:t>
            </a:r>
            <a:endParaRPr lang="en-US" sz="2000" dirty="0">
              <a:solidFill>
                <a:srgbClr val="CC0000"/>
              </a:solidFill>
              <a:latin typeface="Calibri" charset="0"/>
            </a:endParaRPr>
          </a:p>
          <a:p>
            <a:pPr eaLnBrk="1" hangingPunct="1">
              <a:buFont typeface="Wingdings" charset="0"/>
              <a:buNone/>
            </a:pPr>
            <a:r>
              <a:rPr lang="en-US" sz="2000" b="1" dirty="0">
                <a:latin typeface="Calibri" charset="0"/>
              </a:rPr>
              <a:t>	Cost:</a:t>
            </a:r>
            <a:r>
              <a:rPr lang="en-US" sz="2000" dirty="0">
                <a:latin typeface="Calibri" charset="0"/>
              </a:rPr>
              <a:t> Three people dead, three people critically injured</a:t>
            </a:r>
          </a:p>
          <a:p>
            <a:pPr eaLnBrk="1" hangingPunct="1">
              <a:buFont typeface="Wingdings" charset="0"/>
              <a:buNone/>
            </a:pPr>
            <a:endParaRPr lang="en-US" sz="2000" dirty="0">
              <a:latin typeface="Calibri" charset="0"/>
            </a:endParaRPr>
          </a:p>
          <a:p>
            <a:pPr eaLnBrk="1" hangingPunct="1">
              <a:buFont typeface="Wingdings" charset="0"/>
              <a:buNone/>
            </a:pPr>
            <a:endParaRPr lang="en-US" sz="2000" dirty="0">
              <a:latin typeface="Calibri" charset="0"/>
            </a:endParaRPr>
          </a:p>
          <a:p>
            <a:pPr eaLnBrk="1" hangingPunct="1">
              <a:buFont typeface="Wingdings" charset="0"/>
              <a:buNone/>
            </a:pPr>
            <a:endParaRPr lang="en-US" sz="2000" dirty="0">
              <a:latin typeface="Calibri" charset="0"/>
            </a:endParaRPr>
          </a:p>
          <a:p>
            <a:pPr eaLnBrk="1" hangingPunct="1">
              <a:buFont typeface="Wingdings" charset="0"/>
              <a:buNone/>
            </a:pPr>
            <a:endParaRPr lang="en-US" sz="2000" dirty="0">
              <a:latin typeface="Calibri" charset="0"/>
            </a:endParaRPr>
          </a:p>
          <a:p>
            <a:pPr eaLnBrk="1" hangingPunct="1">
              <a:buFont typeface="Wingdings" charset="0"/>
              <a:buNone/>
            </a:pPr>
            <a:endParaRPr lang="en-US" sz="2000" dirty="0">
              <a:latin typeface="Calibri" charset="0"/>
            </a:endParaRPr>
          </a:p>
          <a:p>
            <a:pPr eaLnBrk="1" hangingPunct="1">
              <a:buFont typeface="Wingdings" charset="0"/>
              <a:buNone/>
            </a:pPr>
            <a:endParaRPr lang="en-US" sz="2000" dirty="0">
              <a:latin typeface="Calibri" charset="0"/>
            </a:endParaRPr>
          </a:p>
          <a:p>
            <a:pPr algn="just" eaLnBrk="1" hangingPunct="1">
              <a:buFont typeface="Wingdings" charset="0"/>
              <a:buNone/>
            </a:pPr>
            <a:r>
              <a:rPr lang="en-US" sz="2000" b="1" dirty="0">
                <a:latin typeface="Calibri" charset="0"/>
              </a:rPr>
              <a:t>	</a:t>
            </a:r>
            <a:r>
              <a:rPr lang="en-US" sz="2600" b="1" dirty="0">
                <a:latin typeface="Calibri" charset="0"/>
              </a:rPr>
              <a:t>Disaster:</a:t>
            </a:r>
            <a:r>
              <a:rPr lang="en-US" sz="2600" dirty="0">
                <a:latin typeface="Calibri" charset="0"/>
              </a:rPr>
              <a:t> Canada</a:t>
            </a:r>
            <a:r>
              <a:rPr lang="ja-JP" altLang="en-US" sz="2600" dirty="0">
                <a:latin typeface="Calibri" charset="0"/>
              </a:rPr>
              <a:t>’</a:t>
            </a:r>
            <a:r>
              <a:rPr lang="en-US" altLang="ja-JP" sz="2600" dirty="0">
                <a:latin typeface="Calibri" charset="0"/>
              </a:rPr>
              <a:t>s Therac-25 radiation therapy machine malfunctioned and delivered lethal radiation doses to patients.</a:t>
            </a:r>
          </a:p>
          <a:p>
            <a:pPr algn="just" eaLnBrk="1" hangingPunct="1">
              <a:buFont typeface="Wingdings" charset="0"/>
              <a:buNone/>
            </a:pPr>
            <a:endParaRPr lang="en-US" sz="2600" dirty="0">
              <a:latin typeface="Calibri" charset="0"/>
            </a:endParaRPr>
          </a:p>
          <a:p>
            <a:pPr algn="just" eaLnBrk="1" hangingPunct="1">
              <a:buFont typeface="Wingdings" charset="0"/>
              <a:buNone/>
            </a:pPr>
            <a:r>
              <a:rPr lang="en-US" sz="2600" b="1" dirty="0">
                <a:latin typeface="Calibri" charset="0"/>
              </a:rPr>
              <a:t>	Cause:</a:t>
            </a:r>
            <a:r>
              <a:rPr lang="en-US" sz="2600" dirty="0">
                <a:latin typeface="Calibri" charset="0"/>
              </a:rPr>
              <a:t> Because of a subtle bug called a race condition, a technician could accidentally configure Therac-25 so the electron beam would fire in high-power mode without the proper patient shielding.</a:t>
            </a:r>
          </a:p>
          <a:p>
            <a:pPr eaLnBrk="1" hangingPunct="1">
              <a:buFont typeface="Wingdings" charset="0"/>
              <a:buNone/>
            </a:pPr>
            <a:endParaRPr lang="en-US" sz="2000" dirty="0">
              <a:latin typeface="Calibri" charset="0"/>
            </a:endParaRPr>
          </a:p>
        </p:txBody>
      </p:sp>
      <p:pic>
        <p:nvPicPr>
          <p:cNvPr id="2253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7763" y="1363664"/>
            <a:ext cx="2657475"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339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505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3075" name="Rectangle 2"/>
          <p:cNvSpPr>
            <a:spLocks noGrp="1" noChangeArrowheads="1"/>
          </p:cNvSpPr>
          <p:nvPr>
            <p:ph type="body" idx="4294967295"/>
          </p:nvPr>
        </p:nvSpPr>
        <p:spPr>
          <a:xfrm>
            <a:off x="1522412" y="442913"/>
            <a:ext cx="10116616" cy="5715000"/>
          </a:xfrm>
        </p:spPr>
        <p:txBody>
          <a:bodyPr>
            <a:normAutofit fontScale="62500" lnSpcReduction="20000"/>
          </a:bodyPr>
          <a:lstStyle/>
          <a:p>
            <a:pPr eaLnBrk="1" hangingPunct="1">
              <a:buFont typeface="Wingdings" charset="0"/>
              <a:buNone/>
            </a:pPr>
            <a:endParaRPr lang="en-US" sz="1200" dirty="0">
              <a:latin typeface="Calibri" charset="0"/>
            </a:endParaRPr>
          </a:p>
          <a:p>
            <a:pPr eaLnBrk="1" hangingPunct="1">
              <a:buFont typeface="Wingdings" charset="0"/>
              <a:buNone/>
            </a:pPr>
            <a:endParaRPr lang="en-US" sz="1200" dirty="0">
              <a:latin typeface="Calibri" charset="0"/>
            </a:endParaRPr>
          </a:p>
          <a:p>
            <a:r>
              <a:rPr lang="en-US" sz="2000" b="1" dirty="0">
                <a:solidFill>
                  <a:srgbClr val="CC0000"/>
                </a:solidFill>
                <a:latin typeface="Calibri" charset="0"/>
              </a:rPr>
              <a:t>Mariner Bugs Out (1962)</a:t>
            </a:r>
          </a:p>
          <a:p>
            <a:pPr>
              <a:buFont typeface="Wingdings" charset="0"/>
              <a:buNone/>
            </a:pPr>
            <a:r>
              <a:rPr lang="en-US" sz="2000" b="1" dirty="0">
                <a:latin typeface="Calibri" charset="0"/>
              </a:rPr>
              <a:t>	Cost:</a:t>
            </a:r>
            <a:r>
              <a:rPr lang="en-US" sz="2000" dirty="0">
                <a:latin typeface="Calibri" charset="0"/>
              </a:rPr>
              <a:t> $18.5 million then</a:t>
            </a:r>
          </a:p>
          <a:p>
            <a:pPr>
              <a:buFont typeface="Wingdings" charset="0"/>
              <a:buNone/>
            </a:pPr>
            <a:endParaRPr lang="en-US" sz="2000" b="1" dirty="0">
              <a:latin typeface="Calibri" charset="0"/>
            </a:endParaRPr>
          </a:p>
          <a:p>
            <a:pPr algn="just">
              <a:buFont typeface="Wingdings" charset="0"/>
              <a:buNone/>
            </a:pPr>
            <a:r>
              <a:rPr lang="en-US" sz="3400" b="1" dirty="0">
                <a:latin typeface="Calibri" panose="020F0502020204030204" pitchFamily="34" charset="0"/>
                <a:cs typeface="Calibri" panose="020F0502020204030204" pitchFamily="34" charset="0"/>
              </a:rPr>
              <a:t>	Disaster:</a:t>
            </a:r>
            <a:r>
              <a:rPr lang="en-US" sz="3400" dirty="0">
                <a:latin typeface="Calibri" panose="020F0502020204030204" pitchFamily="34" charset="0"/>
                <a:cs typeface="Calibri" panose="020F0502020204030204" pitchFamily="34" charset="0"/>
              </a:rPr>
              <a:t> The Mariner 1 rocket with a space probe headed for Venus </a:t>
            </a:r>
            <a:r>
              <a:rPr lang="en-US" sz="3400" b="1" i="1" dirty="0">
                <a:latin typeface="Calibri" panose="020F0502020204030204" pitchFamily="34" charset="0"/>
                <a:cs typeface="Calibri" panose="020F0502020204030204" pitchFamily="34" charset="0"/>
              </a:rPr>
              <a:t>had to be aborted</a:t>
            </a:r>
            <a:r>
              <a:rPr lang="en-US" sz="3400" dirty="0">
                <a:latin typeface="Calibri" panose="020F0502020204030204" pitchFamily="34" charset="0"/>
                <a:cs typeface="Calibri" panose="020F0502020204030204" pitchFamily="34" charset="0"/>
              </a:rPr>
              <a:t>  293 seconds after liftoff</a:t>
            </a:r>
            <a:endParaRPr lang="en-US" sz="3400" b="1" dirty="0">
              <a:latin typeface="Calibri" panose="020F0502020204030204" pitchFamily="34" charset="0"/>
              <a:cs typeface="Calibri" panose="020F0502020204030204" pitchFamily="34" charset="0"/>
            </a:endParaRPr>
          </a:p>
          <a:p>
            <a:pPr algn="just">
              <a:buFont typeface="Wingdings" charset="0"/>
              <a:buNone/>
            </a:pPr>
            <a:r>
              <a:rPr lang="en-US" sz="3400" b="1" dirty="0">
                <a:latin typeface="Calibri" panose="020F0502020204030204" pitchFamily="34" charset="0"/>
                <a:cs typeface="Calibri" panose="020F0502020204030204" pitchFamily="34" charset="0"/>
              </a:rPr>
              <a:t>	Cause:</a:t>
            </a:r>
            <a:r>
              <a:rPr lang="en-US" sz="3400" dirty="0">
                <a:latin typeface="Calibri" panose="020F0502020204030204" pitchFamily="34" charset="0"/>
                <a:cs typeface="Calibri" panose="020F0502020204030204" pitchFamily="34" charset="0"/>
              </a:rPr>
              <a:t> A programmer confused a period </a:t>
            </a:r>
            <a:r>
              <a:rPr lang="en-US" sz="3400" b="1" dirty="0">
                <a:latin typeface="Calibri" panose="020F0502020204030204" pitchFamily="34" charset="0"/>
                <a:cs typeface="Calibri" panose="020F0502020204030204" pitchFamily="34" charset="0"/>
              </a:rPr>
              <a:t>.</a:t>
            </a:r>
            <a:r>
              <a:rPr lang="en-US" sz="3400" dirty="0">
                <a:latin typeface="Calibri" panose="020F0502020204030204" pitchFamily="34" charset="0"/>
                <a:cs typeface="Calibri" panose="020F0502020204030204" pitchFamily="34" charset="0"/>
              </a:rPr>
              <a:t> with a comma </a:t>
            </a:r>
            <a:r>
              <a:rPr lang="en-US" sz="3400" b="1" dirty="0">
                <a:latin typeface="Calibri" panose="020F0502020204030204" pitchFamily="34" charset="0"/>
                <a:cs typeface="Calibri" panose="020F0502020204030204" pitchFamily="34" charset="0"/>
              </a:rPr>
              <a:t>,</a:t>
            </a:r>
            <a:r>
              <a:rPr lang="en-US" sz="3400" dirty="0">
                <a:latin typeface="Calibri" panose="020F0502020204030204" pitchFamily="34" charset="0"/>
                <a:cs typeface="Calibri" panose="020F0502020204030204" pitchFamily="34" charset="0"/>
              </a:rPr>
              <a:t> and wrote another correct Fortran program, just not the intended one:</a:t>
            </a:r>
          </a:p>
          <a:p>
            <a:pPr algn="just">
              <a:buFont typeface="Wingdings" charset="0"/>
              <a:buNone/>
            </a:pPr>
            <a:r>
              <a:rPr lang="en-US" sz="3400" dirty="0">
                <a:solidFill>
                  <a:schemeClr val="accent5">
                    <a:lumMod val="60000"/>
                    <a:lumOff val="40000"/>
                  </a:schemeClr>
                </a:solidFill>
                <a:latin typeface="Calibri" panose="020F0502020204030204" pitchFamily="34" charset="0"/>
                <a:cs typeface="Calibri" panose="020F0502020204030204" pitchFamily="34" charset="0"/>
              </a:rPr>
              <a:t>  	C</a:t>
            </a:r>
            <a:r>
              <a:rPr lang="pt-BR" sz="3400" dirty="0">
                <a:solidFill>
                  <a:schemeClr val="accent5">
                    <a:lumMod val="60000"/>
                    <a:lumOff val="40000"/>
                  </a:schemeClr>
                </a:solidFill>
                <a:latin typeface="Calibri" panose="020F0502020204030204" pitchFamily="34" charset="0"/>
                <a:cs typeface="Calibri" panose="020F0502020204030204" pitchFamily="34" charset="0"/>
              </a:rPr>
              <a:t> </a:t>
            </a:r>
            <a:r>
              <a:rPr lang="pt-BR" sz="3400" dirty="0" err="1">
                <a:solidFill>
                  <a:schemeClr val="accent5">
                    <a:lumMod val="60000"/>
                    <a:lumOff val="40000"/>
                  </a:schemeClr>
                </a:solidFill>
                <a:latin typeface="Calibri" panose="020F0502020204030204" pitchFamily="34" charset="0"/>
                <a:cs typeface="Calibri" panose="020F0502020204030204" pitchFamily="34" charset="0"/>
              </a:rPr>
              <a:t>actual</a:t>
            </a:r>
            <a:r>
              <a:rPr lang="pt-BR" sz="3400" dirty="0">
                <a:solidFill>
                  <a:schemeClr val="accent5">
                    <a:lumMod val="60000"/>
                    <a:lumOff val="40000"/>
                  </a:schemeClr>
                </a:solidFill>
                <a:latin typeface="Calibri" panose="020F0502020204030204" pitchFamily="34" charset="0"/>
                <a:cs typeface="Calibri" panose="020F0502020204030204" pitchFamily="34" charset="0"/>
              </a:rPr>
              <a:t> Fortran </a:t>
            </a:r>
            <a:r>
              <a:rPr lang="pt-BR" sz="3400" dirty="0" err="1">
                <a:solidFill>
                  <a:schemeClr val="accent5">
                    <a:lumMod val="60000"/>
                    <a:lumOff val="40000"/>
                  </a:schemeClr>
                </a:solidFill>
                <a:latin typeface="Calibri" panose="020F0502020204030204" pitchFamily="34" charset="0"/>
                <a:cs typeface="Calibri" panose="020F0502020204030204" pitchFamily="34" charset="0"/>
              </a:rPr>
              <a:t>code</a:t>
            </a:r>
            <a:r>
              <a:rPr lang="pt-BR" sz="3400" dirty="0">
                <a:solidFill>
                  <a:schemeClr val="accent5">
                    <a:lumMod val="60000"/>
                    <a:lumOff val="40000"/>
                  </a:schemeClr>
                </a:solidFill>
                <a:latin typeface="Calibri" panose="020F0502020204030204" pitchFamily="34" charset="0"/>
                <a:cs typeface="Calibri" panose="020F0502020204030204" pitchFamily="34" charset="0"/>
              </a:rPr>
              <a:t>:</a:t>
            </a:r>
          </a:p>
          <a:p>
            <a:pPr algn="just">
              <a:buFont typeface="Wingdings" charset="0"/>
              <a:buNone/>
            </a:pPr>
            <a:r>
              <a:rPr lang="pt-BR" sz="3400" dirty="0">
                <a:solidFill>
                  <a:schemeClr val="accent5">
                    <a:lumMod val="60000"/>
                    <a:lumOff val="40000"/>
                  </a:schemeClr>
                </a:solidFill>
                <a:latin typeface="Calibri" panose="020F0502020204030204" pitchFamily="34" charset="0"/>
                <a:cs typeface="Calibri" panose="020F0502020204030204" pitchFamily="34" charset="0"/>
              </a:rPr>
              <a:t>		DO 5 </a:t>
            </a:r>
            <a:r>
              <a:rPr lang="pt-BR" sz="3400" dirty="0" err="1">
                <a:solidFill>
                  <a:schemeClr val="accent5">
                    <a:lumMod val="60000"/>
                    <a:lumOff val="40000"/>
                  </a:schemeClr>
                </a:solidFill>
                <a:latin typeface="Calibri" panose="020F0502020204030204" pitchFamily="34" charset="0"/>
                <a:cs typeface="Calibri" panose="020F0502020204030204" pitchFamily="34" charset="0"/>
              </a:rPr>
              <a:t>K</a:t>
            </a:r>
            <a:r>
              <a:rPr lang="pt-BR" sz="3400" dirty="0">
                <a:solidFill>
                  <a:schemeClr val="accent5">
                    <a:lumMod val="60000"/>
                    <a:lumOff val="40000"/>
                  </a:schemeClr>
                </a:solidFill>
                <a:latin typeface="Calibri" panose="020F0502020204030204" pitchFamily="34" charset="0"/>
                <a:cs typeface="Calibri" panose="020F0502020204030204" pitchFamily="34" charset="0"/>
              </a:rPr>
              <a:t> = 1,3			&lt;- </a:t>
            </a:r>
            <a:r>
              <a:rPr lang="pt-BR" sz="3400" dirty="0" err="1">
                <a:solidFill>
                  <a:schemeClr val="accent5">
                    <a:lumMod val="60000"/>
                    <a:lumOff val="40000"/>
                  </a:schemeClr>
                </a:solidFill>
                <a:latin typeface="Calibri" panose="020F0502020204030204" pitchFamily="34" charset="0"/>
                <a:cs typeface="Calibri" panose="020F0502020204030204" pitchFamily="34" charset="0"/>
              </a:rPr>
              <a:t>was</a:t>
            </a:r>
            <a:r>
              <a:rPr lang="pt-BR" sz="3400" dirty="0">
                <a:solidFill>
                  <a:schemeClr val="accent5">
                    <a:lumMod val="60000"/>
                    <a:lumOff val="40000"/>
                  </a:schemeClr>
                </a:solidFill>
                <a:latin typeface="Calibri" panose="020F0502020204030204" pitchFamily="34" charset="0"/>
                <a:cs typeface="Calibri" panose="020F0502020204030204" pitchFamily="34" charset="0"/>
              </a:rPr>
              <a:t> </a:t>
            </a:r>
            <a:r>
              <a:rPr lang="pt-BR" sz="3400" dirty="0" err="1">
                <a:solidFill>
                  <a:schemeClr val="accent5">
                    <a:lumMod val="60000"/>
                    <a:lumOff val="40000"/>
                  </a:schemeClr>
                </a:solidFill>
                <a:latin typeface="Calibri" panose="020F0502020204030204" pitchFamily="34" charset="0"/>
                <a:cs typeface="Calibri" panose="020F0502020204030204" pitchFamily="34" charset="0"/>
              </a:rPr>
              <a:t>written</a:t>
            </a:r>
            <a:endParaRPr lang="pt-BR" sz="3400" dirty="0">
              <a:solidFill>
                <a:schemeClr val="accent5">
                  <a:lumMod val="60000"/>
                  <a:lumOff val="40000"/>
                </a:schemeClr>
              </a:solidFill>
              <a:latin typeface="Calibri" panose="020F0502020204030204" pitchFamily="34" charset="0"/>
              <a:cs typeface="Calibri" panose="020F0502020204030204" pitchFamily="34" charset="0"/>
            </a:endParaRPr>
          </a:p>
          <a:p>
            <a:pPr algn="just">
              <a:buFont typeface="Wingdings" charset="0"/>
              <a:buNone/>
            </a:pPr>
            <a:r>
              <a:rPr lang="en-US" sz="3400" dirty="0">
                <a:solidFill>
                  <a:schemeClr val="accent5">
                    <a:lumMod val="60000"/>
                    <a:lumOff val="40000"/>
                  </a:schemeClr>
                </a:solidFill>
                <a:latin typeface="Calibri" panose="020F0502020204030204" pitchFamily="34" charset="0"/>
                <a:cs typeface="Calibri" panose="020F0502020204030204" pitchFamily="34" charset="0"/>
              </a:rPr>
              <a:t>	C</a:t>
            </a:r>
            <a:r>
              <a:rPr lang="pt-BR" sz="3400" dirty="0">
                <a:solidFill>
                  <a:schemeClr val="accent5">
                    <a:lumMod val="60000"/>
                    <a:lumOff val="40000"/>
                  </a:schemeClr>
                </a:solidFill>
                <a:latin typeface="Calibri" panose="020F0502020204030204" pitchFamily="34" charset="0"/>
                <a:cs typeface="Calibri" panose="020F0502020204030204" pitchFamily="34" charset="0"/>
              </a:rPr>
              <a:t> </a:t>
            </a:r>
            <a:r>
              <a:rPr lang="pt-BR" sz="3400" dirty="0" err="1">
                <a:solidFill>
                  <a:schemeClr val="accent5">
                    <a:lumMod val="60000"/>
                    <a:lumOff val="40000"/>
                  </a:schemeClr>
                </a:solidFill>
                <a:latin typeface="Calibri" panose="020F0502020204030204" pitchFamily="34" charset="0"/>
                <a:cs typeface="Calibri" panose="020F0502020204030204" pitchFamily="34" charset="0"/>
              </a:rPr>
              <a:t>intended</a:t>
            </a:r>
            <a:r>
              <a:rPr lang="pt-BR" sz="3400" dirty="0">
                <a:solidFill>
                  <a:schemeClr val="accent5">
                    <a:lumMod val="60000"/>
                    <a:lumOff val="40000"/>
                  </a:schemeClr>
                </a:solidFill>
                <a:latin typeface="Calibri" panose="020F0502020204030204" pitchFamily="34" charset="0"/>
                <a:cs typeface="Calibri" panose="020F0502020204030204" pitchFamily="34" charset="0"/>
              </a:rPr>
              <a:t> Fortran </a:t>
            </a:r>
            <a:r>
              <a:rPr lang="pt-BR" sz="3400" dirty="0" err="1">
                <a:solidFill>
                  <a:schemeClr val="accent5">
                    <a:lumMod val="60000"/>
                    <a:lumOff val="40000"/>
                  </a:schemeClr>
                </a:solidFill>
                <a:latin typeface="Calibri" panose="020F0502020204030204" pitchFamily="34" charset="0"/>
                <a:cs typeface="Calibri" panose="020F0502020204030204" pitchFamily="34" charset="0"/>
              </a:rPr>
              <a:t>code</a:t>
            </a:r>
            <a:r>
              <a:rPr lang="pt-BR" sz="3400" dirty="0">
                <a:solidFill>
                  <a:schemeClr val="accent5">
                    <a:lumMod val="60000"/>
                    <a:lumOff val="40000"/>
                  </a:schemeClr>
                </a:solidFill>
                <a:latin typeface="Calibri" panose="020F0502020204030204" pitchFamily="34" charset="0"/>
                <a:cs typeface="Calibri" panose="020F0502020204030204" pitchFamily="34" charset="0"/>
              </a:rPr>
              <a:t>:</a:t>
            </a:r>
          </a:p>
          <a:p>
            <a:pPr algn="just">
              <a:buFont typeface="Wingdings" charset="0"/>
              <a:buNone/>
            </a:pPr>
            <a:r>
              <a:rPr lang="pt-BR" sz="3400" dirty="0">
                <a:solidFill>
                  <a:schemeClr val="accent5">
                    <a:lumMod val="60000"/>
                    <a:lumOff val="40000"/>
                  </a:schemeClr>
                </a:solidFill>
                <a:latin typeface="Calibri" panose="020F0502020204030204" pitchFamily="34" charset="0"/>
                <a:cs typeface="Calibri" panose="020F0502020204030204" pitchFamily="34" charset="0"/>
              </a:rPr>
              <a:t>		DO 5 </a:t>
            </a:r>
            <a:r>
              <a:rPr lang="pt-BR" sz="3400" dirty="0" err="1">
                <a:solidFill>
                  <a:schemeClr val="accent5">
                    <a:lumMod val="60000"/>
                    <a:lumOff val="40000"/>
                  </a:schemeClr>
                </a:solidFill>
                <a:latin typeface="Calibri" panose="020F0502020204030204" pitchFamily="34" charset="0"/>
                <a:cs typeface="Calibri" panose="020F0502020204030204" pitchFamily="34" charset="0"/>
              </a:rPr>
              <a:t>K</a:t>
            </a:r>
            <a:r>
              <a:rPr lang="pt-BR" sz="3400" dirty="0">
                <a:solidFill>
                  <a:schemeClr val="accent5">
                    <a:lumMod val="60000"/>
                    <a:lumOff val="40000"/>
                  </a:schemeClr>
                </a:solidFill>
                <a:latin typeface="Calibri" panose="020F0502020204030204" pitchFamily="34" charset="0"/>
                <a:cs typeface="Calibri" panose="020F0502020204030204" pitchFamily="34" charset="0"/>
              </a:rPr>
              <a:t> = 1.3			&lt;- </a:t>
            </a:r>
            <a:r>
              <a:rPr lang="pt-BR" sz="3400" dirty="0" err="1">
                <a:solidFill>
                  <a:schemeClr val="accent5">
                    <a:lumMod val="60000"/>
                    <a:lumOff val="40000"/>
                  </a:schemeClr>
                </a:solidFill>
                <a:latin typeface="Calibri" panose="020F0502020204030204" pitchFamily="34" charset="0"/>
                <a:cs typeface="Calibri" panose="020F0502020204030204" pitchFamily="34" charset="0"/>
              </a:rPr>
              <a:t>was</a:t>
            </a:r>
            <a:r>
              <a:rPr lang="pt-BR" sz="3400" dirty="0">
                <a:solidFill>
                  <a:schemeClr val="accent5">
                    <a:lumMod val="60000"/>
                    <a:lumOff val="40000"/>
                  </a:schemeClr>
                </a:solidFill>
                <a:latin typeface="Calibri" panose="020F0502020204030204" pitchFamily="34" charset="0"/>
                <a:cs typeface="Calibri" panose="020F0502020204030204" pitchFamily="34" charset="0"/>
              </a:rPr>
              <a:t> </a:t>
            </a:r>
            <a:r>
              <a:rPr lang="pt-BR" sz="3400" dirty="0" err="1">
                <a:solidFill>
                  <a:schemeClr val="accent5">
                    <a:lumMod val="60000"/>
                    <a:lumOff val="40000"/>
                  </a:schemeClr>
                </a:solidFill>
                <a:latin typeface="Calibri" panose="020F0502020204030204" pitchFamily="34" charset="0"/>
                <a:cs typeface="Calibri" panose="020F0502020204030204" pitchFamily="34" charset="0"/>
              </a:rPr>
              <a:t>intended</a:t>
            </a:r>
            <a:endParaRPr lang="pt-BR" sz="3400" dirty="0">
              <a:solidFill>
                <a:schemeClr val="accent5">
                  <a:lumMod val="60000"/>
                  <a:lumOff val="40000"/>
                </a:schemeClr>
              </a:solidFill>
              <a:latin typeface="Calibri" panose="020F0502020204030204" pitchFamily="34" charset="0"/>
              <a:cs typeface="Calibri" panose="020F0502020204030204" pitchFamily="34" charset="0"/>
            </a:endParaRPr>
          </a:p>
          <a:p>
            <a:pPr algn="just">
              <a:buFont typeface="Wingdings" charset="0"/>
              <a:buNone/>
            </a:pPr>
            <a:r>
              <a:rPr lang="pt-BR" sz="3400" dirty="0">
                <a:solidFill>
                  <a:schemeClr val="accent5">
                    <a:lumMod val="60000"/>
                    <a:lumOff val="40000"/>
                  </a:schemeClr>
                </a:solidFill>
                <a:latin typeface="Calibri" panose="020F0502020204030204" pitchFamily="34" charset="0"/>
                <a:cs typeface="Calibri" panose="020F0502020204030204" pitchFamily="34" charset="0"/>
              </a:rPr>
              <a:t>    	...</a:t>
            </a:r>
          </a:p>
          <a:p>
            <a:pPr algn="just">
              <a:buFont typeface="Wingdings" charset="0"/>
              <a:buNone/>
            </a:pPr>
            <a:r>
              <a:rPr lang="pt-BR" sz="3400" dirty="0">
                <a:solidFill>
                  <a:schemeClr val="accent5">
                    <a:lumMod val="60000"/>
                    <a:lumOff val="40000"/>
                  </a:schemeClr>
                </a:solidFill>
                <a:latin typeface="Calibri" panose="020F0502020204030204" pitchFamily="34" charset="0"/>
                <a:cs typeface="Calibri" panose="020F0502020204030204" pitchFamily="34" charset="0"/>
              </a:rPr>
              <a:t>  	5	CONTINUE</a:t>
            </a:r>
            <a:endParaRPr lang="en-US" sz="3400" dirty="0">
              <a:solidFill>
                <a:schemeClr val="accent5">
                  <a:lumMod val="60000"/>
                  <a:lumOff val="40000"/>
                </a:schemeClr>
              </a:solidFill>
              <a:latin typeface="Calibri" panose="020F0502020204030204" pitchFamily="34" charset="0"/>
              <a:cs typeface="Calibri" panose="020F0502020204030204" pitchFamily="34" charset="0"/>
            </a:endParaRPr>
          </a:p>
        </p:txBody>
      </p:sp>
      <p:pic>
        <p:nvPicPr>
          <p:cNvPr id="2048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7813" y="609601"/>
            <a:ext cx="1655763" cy="150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065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75">
                                            <p:txEl>
                                              <p:pRg st="6" end="6"/>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075">
                                            <p:txEl>
                                              <p:pRg st="12" end="1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075">
                                            <p:txEl>
                                              <p:pRg st="7" end="7"/>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075">
                                            <p:txEl>
                                              <p:pRg st="8" end="8"/>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075">
                                            <p:txEl>
                                              <p:pRg st="9" end="9"/>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075">
                                            <p:txEl>
                                              <p:pRg st="10" end="1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07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47107" name="Rectangle 2"/>
          <p:cNvSpPr>
            <a:spLocks noGrp="1" noChangeArrowheads="1"/>
          </p:cNvSpPr>
          <p:nvPr>
            <p:ph type="body" idx="4294967295"/>
          </p:nvPr>
        </p:nvSpPr>
        <p:spPr>
          <a:xfrm>
            <a:off x="1522412" y="455613"/>
            <a:ext cx="10044608" cy="5715000"/>
          </a:xfrm>
        </p:spPr>
        <p:txBody>
          <a:bodyPr>
            <a:normAutofit fontScale="85000" lnSpcReduction="10000"/>
          </a:bodyPr>
          <a:lstStyle/>
          <a:p>
            <a:pPr eaLnBrk="1" hangingPunct="1"/>
            <a:r>
              <a:rPr lang="en-US" sz="2000" b="1" dirty="0">
                <a:solidFill>
                  <a:srgbClr val="CC0000"/>
                </a:solidFill>
                <a:latin typeface="Calibri" charset="0"/>
              </a:rPr>
              <a:t>AT&amp;T Lines Go Dead (1990)</a:t>
            </a:r>
          </a:p>
          <a:p>
            <a:pPr eaLnBrk="1" hangingPunct="1">
              <a:buFont typeface="Wingdings" charset="0"/>
              <a:buNone/>
            </a:pPr>
            <a:r>
              <a:rPr lang="en-US" sz="2000" b="1" dirty="0">
                <a:latin typeface="Calibri" charset="0"/>
              </a:rPr>
              <a:t>	Cost:</a:t>
            </a:r>
            <a:r>
              <a:rPr lang="en-US" sz="2000" dirty="0">
                <a:latin typeface="Calibri" charset="0"/>
              </a:rPr>
              <a:t> 75 million phone calls missed, 200 thousand airline reservations lost</a:t>
            </a:r>
          </a:p>
          <a:p>
            <a:pPr eaLnBrk="1" hangingPunct="1">
              <a:buFont typeface="Wingdings" charset="0"/>
              <a:buNone/>
            </a:pPr>
            <a:endParaRPr lang="en-US" sz="2000" dirty="0">
              <a:latin typeface="Calibri" charset="0"/>
            </a:endParaRPr>
          </a:p>
          <a:p>
            <a:pPr eaLnBrk="1" hangingPunct="1">
              <a:buFont typeface="Wingdings" charset="0"/>
              <a:buNone/>
            </a:pPr>
            <a:endParaRPr lang="en-US" sz="2000" dirty="0">
              <a:latin typeface="Calibri" charset="0"/>
            </a:endParaRPr>
          </a:p>
          <a:p>
            <a:pPr eaLnBrk="1" hangingPunct="1">
              <a:buFont typeface="Wingdings" charset="0"/>
              <a:buNone/>
            </a:pPr>
            <a:endParaRPr lang="en-US" sz="2000" dirty="0">
              <a:latin typeface="Calibri" charset="0"/>
            </a:endParaRPr>
          </a:p>
          <a:p>
            <a:pPr eaLnBrk="1" hangingPunct="1">
              <a:buFont typeface="Wingdings" charset="0"/>
              <a:buNone/>
            </a:pPr>
            <a:endParaRPr lang="en-US" sz="2000" dirty="0">
              <a:latin typeface="Calibri" charset="0"/>
            </a:endParaRPr>
          </a:p>
          <a:p>
            <a:pPr eaLnBrk="1" hangingPunct="1">
              <a:buFont typeface="Wingdings" charset="0"/>
              <a:buNone/>
            </a:pPr>
            <a:r>
              <a:rPr lang="en-US" sz="2000" b="1" dirty="0">
                <a:latin typeface="Calibri" charset="0"/>
              </a:rPr>
              <a:t>	</a:t>
            </a:r>
          </a:p>
          <a:p>
            <a:pPr algn="just" eaLnBrk="1" hangingPunct="1">
              <a:buFont typeface="Wingdings" charset="0"/>
              <a:buNone/>
            </a:pPr>
            <a:r>
              <a:rPr lang="en-US" sz="2000" b="1" dirty="0">
                <a:latin typeface="Calibri" charset="0"/>
              </a:rPr>
              <a:t>	</a:t>
            </a:r>
            <a:r>
              <a:rPr lang="en-US" sz="2600" b="1" dirty="0">
                <a:latin typeface="Calibri" charset="0"/>
              </a:rPr>
              <a:t>Disaster:</a:t>
            </a:r>
            <a:r>
              <a:rPr lang="en-US" sz="2600" dirty="0">
                <a:latin typeface="Calibri" charset="0"/>
              </a:rPr>
              <a:t> A single switch at one of AT&amp;T</a:t>
            </a:r>
            <a:r>
              <a:rPr lang="en-US" altLang="ja-JP" sz="2600" dirty="0">
                <a:latin typeface="Calibri" charset="0"/>
              </a:rPr>
              <a:t>s  114 switching centers suffered a minor mechanical problem and shut down the center.  When the center came back up, it sent a message to other switching centers, which in turn caused them to shut down and brought down the entire AT&amp;T network for 9 hours.</a:t>
            </a:r>
          </a:p>
          <a:p>
            <a:pPr algn="just" eaLnBrk="1" hangingPunct="1">
              <a:buFont typeface="Wingdings" charset="0"/>
              <a:buNone/>
            </a:pPr>
            <a:endParaRPr lang="en-US" sz="2600" dirty="0">
              <a:latin typeface="Calibri" charset="0"/>
            </a:endParaRPr>
          </a:p>
          <a:p>
            <a:pPr algn="just" eaLnBrk="1" hangingPunct="1">
              <a:buFont typeface="Wingdings" charset="0"/>
              <a:buNone/>
            </a:pPr>
            <a:r>
              <a:rPr lang="en-US" sz="2600" b="1" dirty="0">
                <a:latin typeface="Calibri" charset="0"/>
              </a:rPr>
              <a:t>	Cause:</a:t>
            </a:r>
            <a:r>
              <a:rPr lang="en-US" sz="2600" dirty="0">
                <a:latin typeface="Calibri" charset="0"/>
              </a:rPr>
              <a:t> A single line of buggy code in a complex software upgrade implemented to speed up calling caused a ripple effect that shut down the network.</a:t>
            </a:r>
          </a:p>
        </p:txBody>
      </p:sp>
      <p:pic>
        <p:nvPicPr>
          <p:cNvPr id="2355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8000" y="1246189"/>
            <a:ext cx="3033712"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598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710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50179" name="Rectangle 2"/>
          <p:cNvSpPr>
            <a:spLocks noGrp="1" noChangeArrowheads="1"/>
          </p:cNvSpPr>
          <p:nvPr>
            <p:ph type="body" idx="4294967295"/>
          </p:nvPr>
        </p:nvSpPr>
        <p:spPr>
          <a:xfrm>
            <a:off x="1522412" y="455613"/>
            <a:ext cx="8229600" cy="5715000"/>
          </a:xfrm>
        </p:spPr>
        <p:txBody>
          <a:bodyPr>
            <a:normAutofit fontScale="92500" lnSpcReduction="20000"/>
          </a:bodyPr>
          <a:lstStyle/>
          <a:p>
            <a:pPr eaLnBrk="1" hangingPunct="1"/>
            <a:r>
              <a:rPr lang="en-US" sz="2000" b="1" dirty="0">
                <a:solidFill>
                  <a:srgbClr val="CC0000"/>
                </a:solidFill>
                <a:latin typeface="Calibri" charset="0"/>
              </a:rPr>
              <a:t>Mars Climate Crasher (1998)</a:t>
            </a:r>
          </a:p>
          <a:p>
            <a:pPr eaLnBrk="1" hangingPunct="1">
              <a:buFont typeface="Wingdings" charset="0"/>
              <a:buNone/>
            </a:pPr>
            <a:r>
              <a:rPr lang="en-US" sz="2000" b="1" dirty="0">
                <a:latin typeface="Calibri" charset="0"/>
              </a:rPr>
              <a:t>	Cost:</a:t>
            </a:r>
            <a:r>
              <a:rPr lang="en-US" sz="2000" dirty="0">
                <a:latin typeface="Calibri" charset="0"/>
              </a:rPr>
              <a:t> $125 million</a:t>
            </a:r>
          </a:p>
          <a:p>
            <a:pPr eaLnBrk="1" hangingPunct="1">
              <a:buFont typeface="Wingdings" charset="0"/>
              <a:buNone/>
            </a:pPr>
            <a:endParaRPr lang="en-US" sz="2000" dirty="0">
              <a:latin typeface="Calibri" charset="0"/>
            </a:endParaRPr>
          </a:p>
          <a:p>
            <a:pPr eaLnBrk="1" hangingPunct="1">
              <a:buFont typeface="Wingdings" charset="0"/>
              <a:buNone/>
            </a:pPr>
            <a:endParaRPr lang="en-US" sz="2000" dirty="0">
              <a:latin typeface="Calibri" charset="0"/>
            </a:endParaRPr>
          </a:p>
          <a:p>
            <a:pPr eaLnBrk="1" hangingPunct="1">
              <a:buFont typeface="Wingdings" charset="0"/>
              <a:buNone/>
            </a:pPr>
            <a:endParaRPr lang="en-US" sz="2000" dirty="0">
              <a:latin typeface="Calibri" charset="0"/>
            </a:endParaRPr>
          </a:p>
          <a:p>
            <a:pPr eaLnBrk="1" hangingPunct="1">
              <a:buFont typeface="Wingdings" charset="0"/>
              <a:buNone/>
            </a:pPr>
            <a:endParaRPr lang="en-US" sz="2000" dirty="0">
              <a:latin typeface="Calibri" charset="0"/>
            </a:endParaRPr>
          </a:p>
          <a:p>
            <a:pPr eaLnBrk="1" hangingPunct="1">
              <a:buFont typeface="Wingdings" charset="0"/>
              <a:buNone/>
            </a:pPr>
            <a:endParaRPr lang="en-US" sz="2000" dirty="0">
              <a:latin typeface="Calibri" charset="0"/>
            </a:endParaRPr>
          </a:p>
          <a:p>
            <a:pPr eaLnBrk="1" hangingPunct="1">
              <a:buFont typeface="Wingdings" charset="0"/>
              <a:buNone/>
            </a:pPr>
            <a:endParaRPr lang="en-US" sz="2000" dirty="0">
              <a:latin typeface="Calibri" charset="0"/>
            </a:endParaRPr>
          </a:p>
          <a:p>
            <a:pPr eaLnBrk="1" hangingPunct="1">
              <a:buFont typeface="Wingdings" charset="0"/>
              <a:buNone/>
            </a:pPr>
            <a:r>
              <a:rPr lang="en-US" sz="2000" b="1" dirty="0">
                <a:latin typeface="Calibri" charset="0"/>
              </a:rPr>
              <a:t>	Disaster: </a:t>
            </a:r>
            <a:r>
              <a:rPr lang="en-US" sz="2000" dirty="0">
                <a:latin typeface="Calibri" charset="0"/>
              </a:rPr>
              <a:t>After a 286-day journey from Earth, the Mars Climate Orbiter fired its engines to push into orbit around Mars.  The engines fired, but the spacecraft fell too far into the planet</a:t>
            </a:r>
            <a:r>
              <a:rPr lang="ja-JP" altLang="en-US" sz="2000" dirty="0">
                <a:latin typeface="Calibri" charset="0"/>
              </a:rPr>
              <a:t>’</a:t>
            </a:r>
            <a:r>
              <a:rPr lang="en-US" altLang="ja-JP" sz="2000" dirty="0">
                <a:latin typeface="Calibri" charset="0"/>
              </a:rPr>
              <a:t>s atmosphere, causing it to crash on Mars.</a:t>
            </a:r>
          </a:p>
          <a:p>
            <a:pPr eaLnBrk="1" hangingPunct="1">
              <a:buFont typeface="Wingdings" charset="0"/>
              <a:buNone/>
            </a:pPr>
            <a:endParaRPr lang="en-US" sz="1050" b="1" dirty="0">
              <a:latin typeface="Calibri" charset="0"/>
            </a:endParaRPr>
          </a:p>
          <a:p>
            <a:pPr eaLnBrk="1" hangingPunct="1">
              <a:buFont typeface="Wingdings" charset="0"/>
              <a:buNone/>
            </a:pPr>
            <a:r>
              <a:rPr lang="en-US" sz="2000" b="1" dirty="0">
                <a:latin typeface="Calibri" charset="0"/>
              </a:rPr>
              <a:t>	Cause: </a:t>
            </a:r>
            <a:r>
              <a:rPr lang="en-US" sz="2000" dirty="0">
                <a:latin typeface="Calibri" charset="0"/>
              </a:rPr>
              <a:t>The  software that controlled the Orbiter thrusters used imperial units (pounds of force), rather than metric units (</a:t>
            </a:r>
            <a:r>
              <a:rPr lang="en-US" sz="2000" dirty="0" err="1">
                <a:latin typeface="Calibri" charset="0"/>
              </a:rPr>
              <a:t>Newtons</a:t>
            </a:r>
            <a:r>
              <a:rPr lang="en-US" sz="2000" dirty="0">
                <a:latin typeface="Calibri" charset="0"/>
              </a:rPr>
              <a:t>) as specified by NASA. Nobody during code reviews found this out!</a:t>
            </a:r>
          </a:p>
        </p:txBody>
      </p:sp>
      <p:pic>
        <p:nvPicPr>
          <p:cNvPr id="2560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35637" y="400051"/>
            <a:ext cx="3092450" cy="281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8969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017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8675" name="Rectangle 3"/>
          <p:cNvSpPr>
            <a:spLocks noGrp="1" noChangeArrowheads="1"/>
          </p:cNvSpPr>
          <p:nvPr>
            <p:ph idx="1"/>
          </p:nvPr>
        </p:nvSpPr>
        <p:spPr>
          <a:xfrm>
            <a:off x="1979612" y="1524000"/>
            <a:ext cx="8077200" cy="4419600"/>
          </a:xfrm>
        </p:spPr>
        <p:txBody>
          <a:bodyPr/>
          <a:lstStyle/>
          <a:p>
            <a:pPr>
              <a:lnSpc>
                <a:spcPct val="80000"/>
              </a:lnSpc>
            </a:pPr>
            <a:r>
              <a:rPr lang="en-US" sz="2800" dirty="0"/>
              <a:t>Many of these faults could have been discovered through:</a:t>
            </a:r>
          </a:p>
          <a:p>
            <a:pPr lvl="1">
              <a:lnSpc>
                <a:spcPct val="80000"/>
              </a:lnSpc>
            </a:pPr>
            <a:r>
              <a:rPr lang="en-US" sz="2400" dirty="0"/>
              <a:t>Better requirements/design specifications</a:t>
            </a:r>
          </a:p>
          <a:p>
            <a:pPr lvl="2">
              <a:lnSpc>
                <a:spcPct val="80000"/>
              </a:lnSpc>
            </a:pPr>
            <a:r>
              <a:rPr lang="en-US" sz="2000" dirty="0"/>
              <a:t>So design your projects carefully!</a:t>
            </a:r>
          </a:p>
          <a:p>
            <a:pPr lvl="1">
              <a:lnSpc>
                <a:spcPct val="80000"/>
              </a:lnSpc>
            </a:pPr>
            <a:r>
              <a:rPr lang="en-US" sz="2400" dirty="0"/>
              <a:t>Testing</a:t>
            </a:r>
          </a:p>
          <a:p>
            <a:pPr lvl="2">
              <a:lnSpc>
                <a:spcPct val="80000"/>
              </a:lnSpc>
            </a:pPr>
            <a:r>
              <a:rPr lang="en-US" sz="2000" dirty="0"/>
              <a:t>Unit-level testing</a:t>
            </a:r>
          </a:p>
          <a:p>
            <a:pPr lvl="2">
              <a:lnSpc>
                <a:spcPct val="80000"/>
              </a:lnSpc>
            </a:pPr>
            <a:r>
              <a:rPr lang="en-US" sz="2000" dirty="0"/>
              <a:t>System-wide and regression testing</a:t>
            </a:r>
          </a:p>
          <a:p>
            <a:pPr lvl="3">
              <a:lnSpc>
                <a:spcPct val="80000"/>
              </a:lnSpc>
            </a:pPr>
            <a:r>
              <a:rPr lang="en-US" sz="1800" dirty="0"/>
              <a:t>Because a test was successful in the past doesn’t mean it will stay that way!</a:t>
            </a:r>
          </a:p>
          <a:p>
            <a:pPr lvl="3">
              <a:lnSpc>
                <a:spcPct val="80000"/>
              </a:lnSpc>
            </a:pPr>
            <a:r>
              <a:rPr lang="en-US" sz="1800" dirty="0"/>
              <a:t>Changes in one module might have subtle influence on another</a:t>
            </a:r>
          </a:p>
          <a:p>
            <a:pPr lvl="3">
              <a:lnSpc>
                <a:spcPct val="80000"/>
              </a:lnSpc>
            </a:pPr>
            <a:r>
              <a:rPr lang="en-US" sz="1800" dirty="0"/>
              <a:t>Entire suite of tests must be re-run when a single module is changed</a:t>
            </a:r>
          </a:p>
          <a:p>
            <a:pPr lvl="2">
              <a:lnSpc>
                <a:spcPct val="80000"/>
              </a:lnSpc>
            </a:pPr>
            <a:r>
              <a:rPr lang="en-US" sz="2000" dirty="0"/>
              <a:t>Stress testing</a:t>
            </a:r>
          </a:p>
          <a:p>
            <a:pPr lvl="2">
              <a:lnSpc>
                <a:spcPct val="80000"/>
              </a:lnSpc>
            </a:pPr>
            <a:r>
              <a:rPr lang="en-US" sz="2000" dirty="0"/>
              <a:t>We’ll have more to say on testing later…</a:t>
            </a:r>
          </a:p>
          <a:p>
            <a:pPr lvl="3">
              <a:lnSpc>
                <a:spcPct val="80000"/>
              </a:lnSpc>
            </a:pPr>
            <a:endParaRPr lang="en-US" sz="1800" dirty="0"/>
          </a:p>
          <a:p>
            <a:pPr lvl="1">
              <a:lnSpc>
                <a:spcPct val="80000"/>
              </a:lnSpc>
            </a:pPr>
            <a:endParaRPr lang="en-US" sz="2400" dirty="0"/>
          </a:p>
          <a:p>
            <a:pPr lvl="1">
              <a:lnSpc>
                <a:spcPct val="80000"/>
              </a:lnSpc>
            </a:pPr>
            <a:endParaRPr lang="en-US" sz="2400" dirty="0"/>
          </a:p>
        </p:txBody>
      </p:sp>
      <p:sp>
        <p:nvSpPr>
          <p:cNvPr id="28674" name="Rectangle 2"/>
          <p:cNvSpPr>
            <a:spLocks noGrp="1" noChangeArrowheads="1"/>
          </p:cNvSpPr>
          <p:nvPr>
            <p:ph type="title"/>
          </p:nvPr>
        </p:nvSpPr>
        <p:spPr/>
        <p:txBody>
          <a:bodyPr/>
          <a:lstStyle/>
          <a:p>
            <a:r>
              <a:rPr lang="en-US"/>
              <a:t>Lessons from Faults</a:t>
            </a:r>
          </a:p>
        </p:txBody>
      </p:sp>
    </p:spTree>
    <p:extLst>
      <p:ext uri="{BB962C8B-B14F-4D97-AF65-F5344CB8AC3E}">
        <p14:creationId xmlns:p14="http://schemas.microsoft.com/office/powerpoint/2010/main" val="3614374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Major Problem-develop error free software</a:t>
            </a:r>
          </a:p>
          <a:p>
            <a:r>
              <a:rPr lang="en-US" dirty="0"/>
              <a:t>If we need certification, then no software will be released.</a:t>
            </a:r>
          </a:p>
          <a:p>
            <a:r>
              <a:rPr lang="en-US" dirty="0"/>
              <a:t>Not only made a economic impact but also loss of life.</a:t>
            </a:r>
            <a:endParaRPr lang="en-IN" dirty="0"/>
          </a:p>
        </p:txBody>
      </p:sp>
      <p:sp>
        <p:nvSpPr>
          <p:cNvPr id="2" name="Title 1"/>
          <p:cNvSpPr>
            <a:spLocks noGrp="1"/>
          </p:cNvSpPr>
          <p:nvPr>
            <p:ph type="title"/>
          </p:nvPr>
        </p:nvSpPr>
        <p:spPr/>
        <p:txBody>
          <a:bodyPr/>
          <a:lstStyle/>
          <a:p>
            <a:r>
              <a:rPr lang="en-US" dirty="0"/>
              <a:t>Software Failures</a:t>
            </a:r>
            <a:endParaRPr lang="en-IN" dirty="0"/>
          </a:p>
        </p:txBody>
      </p:sp>
    </p:spTree>
    <p:extLst>
      <p:ext uri="{BB962C8B-B14F-4D97-AF65-F5344CB8AC3E}">
        <p14:creationId xmlns:p14="http://schemas.microsoft.com/office/powerpoint/2010/main" val="2560534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Very important aspect of software Development Life cycle.</a:t>
            </a:r>
          </a:p>
          <a:p>
            <a:r>
              <a:rPr lang="en-US" dirty="0"/>
              <a:t>Before use, the program is executed with desired input and the output is observed accordingly.</a:t>
            </a:r>
          </a:p>
          <a:p>
            <a:r>
              <a:rPr lang="en-US" dirty="0"/>
              <a:t>The observed output is compared with the expected output.</a:t>
            </a:r>
          </a:p>
          <a:p>
            <a:r>
              <a:rPr lang="en-US" dirty="0"/>
              <a:t>If </a:t>
            </a:r>
            <a:r>
              <a:rPr lang="en-US" dirty="0" err="1"/>
              <a:t>oo</a:t>
            </a:r>
            <a:r>
              <a:rPr lang="en-US" dirty="0"/>
              <a:t> and </a:t>
            </a:r>
            <a:r>
              <a:rPr lang="en-US" dirty="0" err="1"/>
              <a:t>Eo</a:t>
            </a:r>
            <a:r>
              <a:rPr lang="en-US" dirty="0"/>
              <a:t> matches then its correct, else there is something wrong in the program.</a:t>
            </a:r>
          </a:p>
          <a:p>
            <a:pPr marL="0" indent="0">
              <a:buNone/>
            </a:pPr>
            <a:endParaRPr lang="en-IN" dirty="0"/>
          </a:p>
        </p:txBody>
      </p:sp>
      <p:sp>
        <p:nvSpPr>
          <p:cNvPr id="2" name="Title 1"/>
          <p:cNvSpPr>
            <a:spLocks noGrp="1"/>
          </p:cNvSpPr>
          <p:nvPr>
            <p:ph type="title"/>
          </p:nvPr>
        </p:nvSpPr>
        <p:spPr/>
        <p:txBody>
          <a:bodyPr/>
          <a:lstStyle/>
          <a:p>
            <a:r>
              <a:rPr lang="en-US" dirty="0"/>
              <a:t>Testing Process</a:t>
            </a:r>
            <a:endParaRPr lang="en-IN" dirty="0"/>
          </a:p>
        </p:txBody>
      </p:sp>
    </p:spTree>
    <p:extLst>
      <p:ext uri="{BB962C8B-B14F-4D97-AF65-F5344CB8AC3E}">
        <p14:creationId xmlns:p14="http://schemas.microsoft.com/office/powerpoint/2010/main" val="4060433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905000"/>
            <a:ext cx="9144000" cy="2667000"/>
          </a:xfrm>
        </p:spPr>
        <p:txBody>
          <a:bodyPr/>
          <a:lstStyle/>
          <a:p>
            <a:pPr algn="ctr"/>
            <a:r>
              <a:rPr lang="en-US" sz="3600" b="1" dirty="0"/>
              <a:t>Sample Resumes</a:t>
            </a:r>
          </a:p>
        </p:txBody>
      </p:sp>
      <p:sp>
        <p:nvSpPr>
          <p:cNvPr id="3" name="Subtitle 2"/>
          <p:cNvSpPr>
            <a:spLocks noGrp="1"/>
          </p:cNvSpPr>
          <p:nvPr>
            <p:ph type="subTitle" idx="1"/>
          </p:nvPr>
        </p:nvSpPr>
        <p:spPr/>
        <p:txBody>
          <a:bodyPr>
            <a:normAutofit/>
          </a:bodyPr>
          <a:lstStyle/>
          <a:p>
            <a:r>
              <a:rPr lang="en-US" dirty="0">
                <a:hlinkClick r:id="rId2"/>
              </a:rPr>
              <a:t>https://drive.google.com/drive/folders/1q66tfYeNLw1JV8x2k4fKYGfC56hL6Gdx</a:t>
            </a:r>
            <a:endParaRPr lang="en-US" dirty="0"/>
          </a:p>
          <a:p>
            <a:endParaRPr lang="en-US" dirty="0"/>
          </a:p>
        </p:txBody>
      </p:sp>
    </p:spTree>
    <p:extLst>
      <p:ext uri="{BB962C8B-B14F-4D97-AF65-F5344CB8AC3E}">
        <p14:creationId xmlns:p14="http://schemas.microsoft.com/office/powerpoint/2010/main" val="3526198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2414" y="1905000"/>
            <a:ext cx="9828582" cy="4764360"/>
          </a:xfrm>
        </p:spPr>
        <p:txBody>
          <a:bodyPr>
            <a:normAutofit fontScale="25000" lnSpcReduction="20000"/>
          </a:bodyPr>
          <a:lstStyle/>
          <a:p>
            <a:r>
              <a:rPr lang="en-US" sz="5600" dirty="0">
                <a:latin typeface="Arial" panose="020B0604020202020204" pitchFamily="34" charset="0"/>
                <a:cs typeface="Arial" panose="020B0604020202020204" pitchFamily="34" charset="0"/>
              </a:rPr>
              <a:t>#include &lt;</a:t>
            </a:r>
            <a:r>
              <a:rPr lang="en-US" sz="5600" dirty="0" err="1">
                <a:latin typeface="Arial" panose="020B0604020202020204" pitchFamily="34" charset="0"/>
                <a:cs typeface="Arial" panose="020B0604020202020204" pitchFamily="34" charset="0"/>
              </a:rPr>
              <a:t>stdio.h</a:t>
            </a:r>
            <a:r>
              <a:rPr lang="en-US" sz="5600" dirty="0">
                <a:latin typeface="Arial" panose="020B0604020202020204" pitchFamily="34" charset="0"/>
                <a:cs typeface="Arial" panose="020B0604020202020204" pitchFamily="34" charset="0"/>
              </a:rPr>
              <a:t>&gt;   </a:t>
            </a:r>
          </a:p>
          <a:p>
            <a:r>
              <a:rPr lang="en-US" sz="5600" dirty="0" err="1">
                <a:latin typeface="Arial" panose="020B0604020202020204" pitchFamily="34" charset="0"/>
                <a:cs typeface="Arial" panose="020B0604020202020204" pitchFamily="34" charset="0"/>
              </a:rPr>
              <a:t>int</a:t>
            </a:r>
            <a:r>
              <a:rPr lang="en-US" sz="5600" dirty="0">
                <a:latin typeface="Arial" panose="020B0604020202020204" pitchFamily="34" charset="0"/>
                <a:cs typeface="Arial" panose="020B0604020202020204" pitchFamily="34" charset="0"/>
              </a:rPr>
              <a:t> main()</a:t>
            </a:r>
          </a:p>
          <a:p>
            <a:r>
              <a:rPr lang="en-US" sz="5600" dirty="0">
                <a:latin typeface="Arial" panose="020B0604020202020204" pitchFamily="34" charset="0"/>
                <a:cs typeface="Arial" panose="020B0604020202020204" pitchFamily="34" charset="0"/>
              </a:rPr>
              <a:t> {</a:t>
            </a:r>
          </a:p>
          <a:p>
            <a:r>
              <a:rPr lang="en-US" sz="5600" dirty="0">
                <a:latin typeface="Arial" panose="020B0604020202020204" pitchFamily="34" charset="0"/>
                <a:cs typeface="Arial" panose="020B0604020202020204" pitchFamily="34" charset="0"/>
              </a:rPr>
              <a:t> </a:t>
            </a:r>
            <a:r>
              <a:rPr lang="en-US" sz="5600" dirty="0" err="1">
                <a:latin typeface="Arial" panose="020B0604020202020204" pitchFamily="34" charset="0"/>
                <a:cs typeface="Arial" panose="020B0604020202020204" pitchFamily="34" charset="0"/>
              </a:rPr>
              <a:t>int</a:t>
            </a:r>
            <a:r>
              <a:rPr lang="en-US" sz="5600" dirty="0">
                <a:latin typeface="Arial" panose="020B0604020202020204" pitchFamily="34" charset="0"/>
                <a:cs typeface="Arial" panose="020B0604020202020204" pitchFamily="34" charset="0"/>
              </a:rPr>
              <a:t> array[100], minimum, size, c, location = 1;  </a:t>
            </a:r>
          </a:p>
          <a:p>
            <a:r>
              <a:rPr lang="en-US" sz="5600" dirty="0">
                <a:latin typeface="Arial" panose="020B0604020202020204" pitchFamily="34" charset="0"/>
                <a:cs typeface="Arial" panose="020B0604020202020204" pitchFamily="34" charset="0"/>
              </a:rPr>
              <a:t> </a:t>
            </a:r>
            <a:r>
              <a:rPr lang="en-US" sz="5600" dirty="0" err="1">
                <a:latin typeface="Arial" panose="020B0604020202020204" pitchFamily="34" charset="0"/>
                <a:cs typeface="Arial" panose="020B0604020202020204" pitchFamily="34" charset="0"/>
              </a:rPr>
              <a:t>printf</a:t>
            </a:r>
            <a:r>
              <a:rPr lang="en-US" sz="5600" dirty="0">
                <a:latin typeface="Arial" panose="020B0604020202020204" pitchFamily="34" charset="0"/>
                <a:cs typeface="Arial" panose="020B0604020202020204" pitchFamily="34" charset="0"/>
              </a:rPr>
              <a:t>("Enter the number of elements in array</a:t>
            </a:r>
            <a:r>
              <a:rPr lang="en-US" sz="5600" b="1" dirty="0">
                <a:latin typeface="Arial" panose="020B0604020202020204" pitchFamily="34" charset="0"/>
                <a:cs typeface="Arial" panose="020B0604020202020204" pitchFamily="34" charset="0"/>
              </a:rPr>
              <a:t>\n</a:t>
            </a:r>
            <a:r>
              <a:rPr lang="en-US" sz="5600" dirty="0">
                <a:latin typeface="Arial" panose="020B0604020202020204" pitchFamily="34" charset="0"/>
                <a:cs typeface="Arial" panose="020B0604020202020204" pitchFamily="34" charset="0"/>
              </a:rPr>
              <a:t>"); </a:t>
            </a:r>
          </a:p>
          <a:p>
            <a:r>
              <a:rPr lang="en-US" sz="5600" dirty="0" err="1">
                <a:latin typeface="Arial" panose="020B0604020202020204" pitchFamily="34" charset="0"/>
                <a:cs typeface="Arial" panose="020B0604020202020204" pitchFamily="34" charset="0"/>
              </a:rPr>
              <a:t>scanf</a:t>
            </a:r>
            <a:r>
              <a:rPr lang="en-US" sz="5600" dirty="0">
                <a:latin typeface="Arial" panose="020B0604020202020204" pitchFamily="34" charset="0"/>
                <a:cs typeface="Arial" panose="020B0604020202020204" pitchFamily="34" charset="0"/>
              </a:rPr>
              <a:t>("%</a:t>
            </a:r>
            <a:r>
              <a:rPr lang="en-US" sz="5600" dirty="0" err="1">
                <a:latin typeface="Arial" panose="020B0604020202020204" pitchFamily="34" charset="0"/>
                <a:cs typeface="Arial" panose="020B0604020202020204" pitchFamily="34" charset="0"/>
              </a:rPr>
              <a:t>d",&amp;size</a:t>
            </a:r>
            <a:r>
              <a:rPr lang="en-US" sz="5600" dirty="0">
                <a:latin typeface="Arial" panose="020B0604020202020204" pitchFamily="34" charset="0"/>
                <a:cs typeface="Arial" panose="020B0604020202020204" pitchFamily="34" charset="0"/>
              </a:rPr>
              <a:t>);  </a:t>
            </a:r>
          </a:p>
          <a:p>
            <a:r>
              <a:rPr lang="en-US" sz="5600" dirty="0">
                <a:latin typeface="Arial" panose="020B0604020202020204" pitchFamily="34" charset="0"/>
                <a:cs typeface="Arial" panose="020B0604020202020204" pitchFamily="34" charset="0"/>
              </a:rPr>
              <a:t> </a:t>
            </a:r>
            <a:r>
              <a:rPr lang="en-US" sz="5600" dirty="0" err="1">
                <a:latin typeface="Arial" panose="020B0604020202020204" pitchFamily="34" charset="0"/>
                <a:cs typeface="Arial" panose="020B0604020202020204" pitchFamily="34" charset="0"/>
              </a:rPr>
              <a:t>printf</a:t>
            </a:r>
            <a:r>
              <a:rPr lang="en-US" sz="5600" dirty="0">
                <a:latin typeface="Arial" panose="020B0604020202020204" pitchFamily="34" charset="0"/>
                <a:cs typeface="Arial" panose="020B0604020202020204" pitchFamily="34" charset="0"/>
              </a:rPr>
              <a:t>("Enter %d integers</a:t>
            </a:r>
            <a:r>
              <a:rPr lang="en-US" sz="5600" b="1" dirty="0">
                <a:latin typeface="Arial" panose="020B0604020202020204" pitchFamily="34" charset="0"/>
                <a:cs typeface="Arial" panose="020B0604020202020204" pitchFamily="34" charset="0"/>
              </a:rPr>
              <a:t>\n</a:t>
            </a:r>
            <a:r>
              <a:rPr lang="en-US" sz="5600" dirty="0">
                <a:latin typeface="Arial" panose="020B0604020202020204" pitchFamily="34" charset="0"/>
                <a:cs typeface="Arial" panose="020B0604020202020204" pitchFamily="34" charset="0"/>
              </a:rPr>
              <a:t>", size);  </a:t>
            </a:r>
          </a:p>
          <a:p>
            <a:r>
              <a:rPr lang="en-US" sz="5600" dirty="0">
                <a:latin typeface="Arial" panose="020B0604020202020204" pitchFamily="34" charset="0"/>
                <a:cs typeface="Arial" panose="020B0604020202020204" pitchFamily="34" charset="0"/>
              </a:rPr>
              <a:t> for ( c = 0 ; c &lt; size ; </a:t>
            </a:r>
            <a:r>
              <a:rPr lang="en-US" sz="5600" dirty="0" err="1">
                <a:latin typeface="Arial" panose="020B0604020202020204" pitchFamily="34" charset="0"/>
                <a:cs typeface="Arial" panose="020B0604020202020204" pitchFamily="34" charset="0"/>
              </a:rPr>
              <a:t>c++</a:t>
            </a:r>
            <a:r>
              <a:rPr lang="en-US" sz="5600" dirty="0">
                <a:latin typeface="Arial" panose="020B0604020202020204" pitchFamily="34" charset="0"/>
                <a:cs typeface="Arial" panose="020B0604020202020204" pitchFamily="34" charset="0"/>
              </a:rPr>
              <a:t> ) </a:t>
            </a:r>
          </a:p>
          <a:p>
            <a:r>
              <a:rPr lang="en-US" sz="5600" dirty="0" err="1">
                <a:latin typeface="Arial" panose="020B0604020202020204" pitchFamily="34" charset="0"/>
                <a:cs typeface="Arial" panose="020B0604020202020204" pitchFamily="34" charset="0"/>
              </a:rPr>
              <a:t>scanf</a:t>
            </a:r>
            <a:r>
              <a:rPr lang="en-US" sz="5600" dirty="0">
                <a:latin typeface="Arial" panose="020B0604020202020204" pitchFamily="34" charset="0"/>
                <a:cs typeface="Arial" panose="020B0604020202020204" pitchFamily="34" charset="0"/>
              </a:rPr>
              <a:t>("%d", &amp;array[c]);   </a:t>
            </a:r>
          </a:p>
          <a:p>
            <a:r>
              <a:rPr lang="en-US" sz="5600" dirty="0">
                <a:latin typeface="Arial" panose="020B0604020202020204" pitchFamily="34" charset="0"/>
                <a:cs typeface="Arial" panose="020B0604020202020204" pitchFamily="34" charset="0"/>
              </a:rPr>
              <a:t>minimum = array[0];   </a:t>
            </a:r>
          </a:p>
          <a:p>
            <a:r>
              <a:rPr lang="en-US" sz="5600" dirty="0">
                <a:latin typeface="Arial" panose="020B0604020202020204" pitchFamily="34" charset="0"/>
                <a:cs typeface="Arial" panose="020B0604020202020204" pitchFamily="34" charset="0"/>
              </a:rPr>
              <a:t>for ( c = 1 ; c &lt; size ; </a:t>
            </a:r>
            <a:r>
              <a:rPr lang="en-US" sz="5600" dirty="0" err="1">
                <a:latin typeface="Arial" panose="020B0604020202020204" pitchFamily="34" charset="0"/>
                <a:cs typeface="Arial" panose="020B0604020202020204" pitchFamily="34" charset="0"/>
              </a:rPr>
              <a:t>c++</a:t>
            </a:r>
            <a:r>
              <a:rPr lang="en-US" sz="5600" dirty="0">
                <a:latin typeface="Arial" panose="020B0604020202020204" pitchFamily="34" charset="0"/>
                <a:cs typeface="Arial" panose="020B0604020202020204" pitchFamily="34" charset="0"/>
              </a:rPr>
              <a:t> )</a:t>
            </a:r>
          </a:p>
          <a:p>
            <a:r>
              <a:rPr lang="en-US" sz="5600" dirty="0">
                <a:latin typeface="Arial" panose="020B0604020202020204" pitchFamily="34" charset="0"/>
                <a:cs typeface="Arial" panose="020B0604020202020204" pitchFamily="34" charset="0"/>
              </a:rPr>
              <a:t> { </a:t>
            </a:r>
          </a:p>
          <a:p>
            <a:r>
              <a:rPr lang="en-US" sz="5600" dirty="0">
                <a:latin typeface="Arial" panose="020B0604020202020204" pitchFamily="34" charset="0"/>
                <a:cs typeface="Arial" panose="020B0604020202020204" pitchFamily="34" charset="0"/>
              </a:rPr>
              <a:t>if ( array[c] &lt; minimum )</a:t>
            </a:r>
          </a:p>
          <a:p>
            <a:r>
              <a:rPr lang="en-US" sz="5600"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3" name="Title 2"/>
          <p:cNvSpPr>
            <a:spLocks noGrp="1"/>
          </p:cNvSpPr>
          <p:nvPr>
            <p:ph type="title"/>
          </p:nvPr>
        </p:nvSpPr>
        <p:spPr/>
        <p:txBody>
          <a:bodyPr/>
          <a:lstStyle/>
          <a:p>
            <a:r>
              <a:rPr lang="en-US" dirty="0"/>
              <a:t>Minimum Element in a array</a:t>
            </a:r>
          </a:p>
        </p:txBody>
      </p:sp>
    </p:spTree>
    <p:extLst>
      <p:ext uri="{BB962C8B-B14F-4D97-AF65-F5344CB8AC3E}">
        <p14:creationId xmlns:p14="http://schemas.microsoft.com/office/powerpoint/2010/main" val="2214955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707859074"/>
              </p:ext>
            </p:extLst>
          </p:nvPr>
        </p:nvGraphicFramePr>
        <p:xfrm>
          <a:off x="1629916" y="2564904"/>
          <a:ext cx="8229600" cy="239268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9050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tblGrid>
              <a:tr h="370840">
                <a:tc>
                  <a:txBody>
                    <a:bodyPr/>
                    <a:lstStyle/>
                    <a:p>
                      <a:r>
                        <a:rPr lang="en-US" dirty="0"/>
                        <a:t>Test case</a:t>
                      </a:r>
                      <a:endParaRPr lang="en-IN" dirty="0"/>
                    </a:p>
                  </a:txBody>
                  <a:tcPr/>
                </a:tc>
                <a:tc>
                  <a:txBody>
                    <a:bodyPr/>
                    <a:lstStyle/>
                    <a:p>
                      <a:r>
                        <a:rPr lang="en-US" dirty="0"/>
                        <a:t>Size</a:t>
                      </a:r>
                      <a:endParaRPr lang="en-IN" dirty="0"/>
                    </a:p>
                  </a:txBody>
                  <a:tcPr/>
                </a:tc>
                <a:tc>
                  <a:txBody>
                    <a:bodyPr/>
                    <a:lstStyle/>
                    <a:p>
                      <a:r>
                        <a:rPr lang="en-US" dirty="0"/>
                        <a:t>Set of Integers</a:t>
                      </a:r>
                      <a:endParaRPr lang="en-IN" dirty="0"/>
                    </a:p>
                  </a:txBody>
                  <a:tcPr/>
                </a:tc>
                <a:tc>
                  <a:txBody>
                    <a:bodyPr/>
                    <a:lstStyle/>
                    <a:p>
                      <a:r>
                        <a:rPr lang="en-US" dirty="0"/>
                        <a:t>Expected Output</a:t>
                      </a:r>
                      <a:endParaRPr lang="en-IN" dirty="0"/>
                    </a:p>
                  </a:txBody>
                  <a:tcPr/>
                </a:tc>
                <a:tc>
                  <a:txBody>
                    <a:bodyPr/>
                    <a:lstStyle/>
                    <a:p>
                      <a:r>
                        <a:rPr lang="en-US" dirty="0"/>
                        <a:t>Observed Output</a:t>
                      </a:r>
                      <a:endParaRPr lang="en-IN" dirty="0"/>
                    </a:p>
                  </a:txBody>
                  <a:tcPr/>
                </a:tc>
                <a:tc>
                  <a:txBody>
                    <a:bodyPr/>
                    <a:lstStyle/>
                    <a:p>
                      <a:r>
                        <a:rPr lang="en-US" dirty="0"/>
                        <a:t>Match</a:t>
                      </a:r>
                      <a:endParaRPr lang="en-IN" dirty="0"/>
                    </a:p>
                  </a:txBody>
                  <a:tcPr/>
                </a:tc>
                <a:extLst>
                  <a:ext uri="{0D108BD9-81ED-4DB2-BD59-A6C34878D82A}">
                    <a16:rowId xmlns:a16="http://schemas.microsoft.com/office/drawing/2014/main" val="10000"/>
                  </a:ext>
                </a:extLst>
              </a:tr>
              <a:tr h="370840">
                <a:tc>
                  <a:txBody>
                    <a:bodyPr/>
                    <a:lstStyle/>
                    <a:p>
                      <a:r>
                        <a:rPr lang="en-US" dirty="0"/>
                        <a:t>1</a:t>
                      </a:r>
                      <a:endParaRPr lang="en-IN" dirty="0"/>
                    </a:p>
                  </a:txBody>
                  <a:tcPr/>
                </a:tc>
                <a:tc>
                  <a:txBody>
                    <a:bodyPr/>
                    <a:lstStyle/>
                    <a:p>
                      <a:r>
                        <a:rPr lang="en-US" dirty="0"/>
                        <a:t>5</a:t>
                      </a:r>
                      <a:endParaRPr lang="en-IN" dirty="0"/>
                    </a:p>
                  </a:txBody>
                  <a:tcPr/>
                </a:tc>
                <a:tc>
                  <a:txBody>
                    <a:bodyPr/>
                    <a:lstStyle/>
                    <a:p>
                      <a:r>
                        <a:rPr lang="en-US" dirty="0"/>
                        <a:t>6,9,2,16,19</a:t>
                      </a:r>
                      <a:endParaRPr lang="en-IN" dirty="0"/>
                    </a:p>
                  </a:txBody>
                  <a:tcPr/>
                </a:tc>
                <a:tc>
                  <a:txBody>
                    <a:bodyPr/>
                    <a:lstStyle/>
                    <a:p>
                      <a:r>
                        <a:rPr lang="en-US" dirty="0"/>
                        <a:t>2</a:t>
                      </a:r>
                      <a:endParaRPr lang="en-IN" dirty="0"/>
                    </a:p>
                  </a:txBody>
                  <a:tcPr/>
                </a:tc>
                <a:tc>
                  <a:txBody>
                    <a:bodyPr/>
                    <a:lstStyle/>
                    <a:p>
                      <a:r>
                        <a:rPr lang="en-US" dirty="0"/>
                        <a:t>2</a:t>
                      </a:r>
                      <a:endParaRPr lang="en-IN" dirty="0"/>
                    </a:p>
                  </a:txBody>
                  <a:tcPr/>
                </a:tc>
                <a:tc>
                  <a:txBody>
                    <a:bodyPr/>
                    <a:lstStyle/>
                    <a:p>
                      <a:r>
                        <a:rPr lang="en-US" dirty="0"/>
                        <a:t>Yes</a:t>
                      </a:r>
                      <a:endParaRPr lang="en-IN" dirty="0"/>
                    </a:p>
                  </a:txBody>
                  <a:tcPr/>
                </a:tc>
                <a:extLst>
                  <a:ext uri="{0D108BD9-81ED-4DB2-BD59-A6C34878D82A}">
                    <a16:rowId xmlns:a16="http://schemas.microsoft.com/office/drawing/2014/main" val="10001"/>
                  </a:ext>
                </a:extLst>
              </a:tr>
              <a:tr h="370840">
                <a:tc>
                  <a:txBody>
                    <a:bodyPr/>
                    <a:lstStyle/>
                    <a:p>
                      <a:r>
                        <a:rPr lang="en-US" dirty="0"/>
                        <a:t>2</a:t>
                      </a:r>
                      <a:endParaRPr lang="en-IN" dirty="0"/>
                    </a:p>
                  </a:txBody>
                  <a:tcPr/>
                </a:tc>
                <a:tc>
                  <a:txBody>
                    <a:bodyPr/>
                    <a:lstStyle/>
                    <a:p>
                      <a:r>
                        <a:rPr lang="en-US" dirty="0"/>
                        <a:t>7</a:t>
                      </a:r>
                      <a:endParaRPr lang="en-IN" dirty="0"/>
                    </a:p>
                  </a:txBody>
                  <a:tcPr/>
                </a:tc>
                <a:tc>
                  <a:txBody>
                    <a:bodyPr/>
                    <a:lstStyle/>
                    <a:p>
                      <a:r>
                        <a:rPr lang="en-US" dirty="0"/>
                        <a:t>96,11,32,9,39,99,91</a:t>
                      </a:r>
                      <a:endParaRPr lang="en-IN" dirty="0"/>
                    </a:p>
                  </a:txBody>
                  <a:tcPr/>
                </a:tc>
                <a:tc>
                  <a:txBody>
                    <a:bodyPr/>
                    <a:lstStyle/>
                    <a:p>
                      <a:r>
                        <a:rPr lang="en-US" dirty="0"/>
                        <a:t>9</a:t>
                      </a:r>
                      <a:endParaRPr lang="en-IN" dirty="0"/>
                    </a:p>
                  </a:txBody>
                  <a:tcPr/>
                </a:tc>
                <a:tc>
                  <a:txBody>
                    <a:bodyPr/>
                    <a:lstStyle/>
                    <a:p>
                      <a:r>
                        <a:rPr lang="en-US" dirty="0"/>
                        <a:t>9</a:t>
                      </a:r>
                      <a:endParaRPr lang="en-IN" dirty="0"/>
                    </a:p>
                  </a:txBody>
                  <a:tcPr/>
                </a:tc>
                <a:tc>
                  <a:txBody>
                    <a:bodyPr/>
                    <a:lstStyle/>
                    <a:p>
                      <a:r>
                        <a:rPr lang="en-US" dirty="0"/>
                        <a:t>Yes</a:t>
                      </a:r>
                      <a:endParaRPr lang="en-IN" dirty="0"/>
                    </a:p>
                  </a:txBody>
                  <a:tcPr/>
                </a:tc>
                <a:extLst>
                  <a:ext uri="{0D108BD9-81ED-4DB2-BD59-A6C34878D82A}">
                    <a16:rowId xmlns:a16="http://schemas.microsoft.com/office/drawing/2014/main" val="10002"/>
                  </a:ext>
                </a:extLst>
              </a:tr>
              <a:tr h="370840">
                <a:tc>
                  <a:txBody>
                    <a:bodyPr/>
                    <a:lstStyle/>
                    <a:p>
                      <a:r>
                        <a:rPr lang="en-US" dirty="0"/>
                        <a:t>3</a:t>
                      </a:r>
                      <a:endParaRPr lang="en-IN" dirty="0"/>
                    </a:p>
                  </a:txBody>
                  <a:tcPr/>
                </a:tc>
                <a:tc>
                  <a:txBody>
                    <a:bodyPr/>
                    <a:lstStyle/>
                    <a:p>
                      <a:r>
                        <a:rPr lang="en-US" dirty="0"/>
                        <a:t>6</a:t>
                      </a:r>
                      <a:endParaRPr lang="en-IN" dirty="0"/>
                    </a:p>
                  </a:txBody>
                  <a:tcPr/>
                </a:tc>
                <a:tc>
                  <a:txBody>
                    <a:bodyPr/>
                    <a:lstStyle/>
                    <a:p>
                      <a:r>
                        <a:rPr lang="en-US" dirty="0"/>
                        <a:t>31,36,42,16,65,76</a:t>
                      </a:r>
                      <a:endParaRPr lang="en-IN" dirty="0"/>
                    </a:p>
                  </a:txBody>
                  <a:tcPr/>
                </a:tc>
                <a:tc>
                  <a:txBody>
                    <a:bodyPr/>
                    <a:lstStyle/>
                    <a:p>
                      <a:r>
                        <a:rPr lang="en-US" dirty="0"/>
                        <a:t>16</a:t>
                      </a:r>
                      <a:endParaRPr lang="en-IN" dirty="0"/>
                    </a:p>
                  </a:txBody>
                  <a:tcPr/>
                </a:tc>
                <a:tc>
                  <a:txBody>
                    <a:bodyPr/>
                    <a:lstStyle/>
                    <a:p>
                      <a:r>
                        <a:rPr lang="en-US" dirty="0"/>
                        <a:t>16</a:t>
                      </a:r>
                      <a:endParaRPr lang="en-IN" dirty="0"/>
                    </a:p>
                  </a:txBody>
                  <a:tcPr/>
                </a:tc>
                <a:tc>
                  <a:txBody>
                    <a:bodyPr/>
                    <a:lstStyle/>
                    <a:p>
                      <a:r>
                        <a:rPr lang="en-US" dirty="0"/>
                        <a:t>Yes</a:t>
                      </a:r>
                      <a:endParaRPr lang="en-IN" dirty="0"/>
                    </a:p>
                  </a:txBody>
                  <a:tcPr/>
                </a:tc>
                <a:extLst>
                  <a:ext uri="{0D108BD9-81ED-4DB2-BD59-A6C34878D82A}">
                    <a16:rowId xmlns:a16="http://schemas.microsoft.com/office/drawing/2014/main" val="10003"/>
                  </a:ext>
                </a:extLst>
              </a:tr>
              <a:tr h="370840">
                <a:tc>
                  <a:txBody>
                    <a:bodyPr/>
                    <a:lstStyle/>
                    <a:p>
                      <a:r>
                        <a:rPr lang="en-US" dirty="0"/>
                        <a:t>4</a:t>
                      </a:r>
                      <a:endParaRPr lang="en-IN" dirty="0"/>
                    </a:p>
                  </a:txBody>
                  <a:tcPr/>
                </a:tc>
                <a:tc>
                  <a:txBody>
                    <a:bodyPr/>
                    <a:lstStyle/>
                    <a:p>
                      <a:r>
                        <a:rPr lang="en-US" dirty="0"/>
                        <a:t>4</a:t>
                      </a:r>
                      <a:endParaRPr lang="en-IN" dirty="0"/>
                    </a:p>
                  </a:txBody>
                  <a:tcPr/>
                </a:tc>
                <a:tc>
                  <a:txBody>
                    <a:bodyPr/>
                    <a:lstStyle/>
                    <a:p>
                      <a:r>
                        <a:rPr lang="en-US" dirty="0"/>
                        <a:t>6,2,9,5</a:t>
                      </a:r>
                      <a:endParaRPr lang="en-IN" dirty="0"/>
                    </a:p>
                  </a:txBody>
                  <a:tcPr/>
                </a:tc>
                <a:tc>
                  <a:txBody>
                    <a:bodyPr/>
                    <a:lstStyle/>
                    <a:p>
                      <a:r>
                        <a:rPr lang="en-US" dirty="0"/>
                        <a:t>2</a:t>
                      </a:r>
                      <a:endParaRPr lang="en-IN" dirty="0"/>
                    </a:p>
                  </a:txBody>
                  <a:tcPr/>
                </a:tc>
                <a:tc>
                  <a:txBody>
                    <a:bodyPr/>
                    <a:lstStyle/>
                    <a:p>
                      <a:r>
                        <a:rPr lang="en-US" dirty="0"/>
                        <a:t>2</a:t>
                      </a:r>
                      <a:endParaRPr lang="en-IN" dirty="0"/>
                    </a:p>
                  </a:txBody>
                  <a:tcPr/>
                </a:tc>
                <a:tc>
                  <a:txBody>
                    <a:bodyPr/>
                    <a:lstStyle/>
                    <a:p>
                      <a:r>
                        <a:rPr lang="en-US" dirty="0"/>
                        <a:t>Yes</a:t>
                      </a:r>
                      <a:endParaRPr lang="en-IN" dirty="0"/>
                    </a:p>
                  </a:txBody>
                  <a:tcPr/>
                </a:tc>
                <a:extLst>
                  <a:ext uri="{0D108BD9-81ED-4DB2-BD59-A6C34878D82A}">
                    <a16:rowId xmlns:a16="http://schemas.microsoft.com/office/drawing/2014/main" val="10004"/>
                  </a:ext>
                </a:extLst>
              </a:tr>
            </a:tbl>
          </a:graphicData>
        </a:graphic>
      </p:graphicFrame>
      <p:sp>
        <p:nvSpPr>
          <p:cNvPr id="3" name="Title 2"/>
          <p:cNvSpPr>
            <a:spLocks noGrp="1"/>
          </p:cNvSpPr>
          <p:nvPr>
            <p:ph type="title"/>
          </p:nvPr>
        </p:nvSpPr>
        <p:spPr/>
        <p:txBody>
          <a:bodyPr/>
          <a:lstStyle/>
          <a:p>
            <a:r>
              <a:rPr lang="en-US" dirty="0"/>
              <a:t>Analysis Data</a:t>
            </a:r>
            <a:endParaRPr lang="en-IN" dirty="0"/>
          </a:p>
        </p:txBody>
      </p:sp>
    </p:spTree>
    <p:extLst>
      <p:ext uri="{BB962C8B-B14F-4D97-AF65-F5344CB8AC3E}">
        <p14:creationId xmlns:p14="http://schemas.microsoft.com/office/powerpoint/2010/main" val="318570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Very short list of input with size of 1,2 or 3</a:t>
            </a:r>
          </a:p>
          <a:p>
            <a:r>
              <a:rPr lang="en-US" dirty="0"/>
              <a:t>An empty list </a:t>
            </a:r>
            <a:r>
              <a:rPr lang="en-US" dirty="0" err="1"/>
              <a:t>i.e</a:t>
            </a:r>
            <a:r>
              <a:rPr lang="en-US" dirty="0"/>
              <a:t> of size 0</a:t>
            </a:r>
          </a:p>
          <a:p>
            <a:r>
              <a:rPr lang="en-US" dirty="0"/>
              <a:t>A list where the minimum element is the first or last element.</a:t>
            </a:r>
          </a:p>
          <a:p>
            <a:r>
              <a:rPr lang="en-US" dirty="0"/>
              <a:t>A list where the minimum element is negative.</a:t>
            </a:r>
          </a:p>
          <a:p>
            <a:pPr marL="0" indent="0">
              <a:buNone/>
            </a:pPr>
            <a:endParaRPr lang="en-IN" dirty="0"/>
          </a:p>
        </p:txBody>
      </p:sp>
      <p:sp>
        <p:nvSpPr>
          <p:cNvPr id="2" name="Title 1"/>
          <p:cNvSpPr>
            <a:spLocks noGrp="1"/>
          </p:cNvSpPr>
          <p:nvPr>
            <p:ph type="title"/>
          </p:nvPr>
        </p:nvSpPr>
        <p:spPr/>
        <p:txBody>
          <a:bodyPr/>
          <a:lstStyle/>
          <a:p>
            <a:r>
              <a:rPr lang="en-US" dirty="0"/>
              <a:t>Same program-Minimum</a:t>
            </a:r>
            <a:endParaRPr lang="en-IN" dirty="0"/>
          </a:p>
        </p:txBody>
      </p:sp>
    </p:spTree>
    <p:extLst>
      <p:ext uri="{BB962C8B-B14F-4D97-AF65-F5344CB8AC3E}">
        <p14:creationId xmlns:p14="http://schemas.microsoft.com/office/powerpoint/2010/main" val="4224741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188745576"/>
              </p:ext>
            </p:extLst>
          </p:nvPr>
        </p:nvGraphicFramePr>
        <p:xfrm>
          <a:off x="1773932" y="2132856"/>
          <a:ext cx="8229600" cy="1854200"/>
        </p:xfrm>
        <a:graphic>
          <a:graphicData uri="http://schemas.openxmlformats.org/drawingml/2006/table">
            <a:tbl>
              <a:tblPr firstRow="1" bandRow="1">
                <a:tableStyleId>{5C22544A-7EE6-4342-B048-85BDC9FD1C3A}</a:tableStyleId>
              </a:tblPr>
              <a:tblGrid>
                <a:gridCol w="1371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1430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gridCol w="1371600">
                  <a:extLst>
                    <a:ext uri="{9D8B030D-6E8A-4147-A177-3AD203B41FA5}">
                      <a16:colId xmlns:a16="http://schemas.microsoft.com/office/drawing/2014/main" val="20005"/>
                    </a:ext>
                  </a:extLst>
                </a:gridCol>
              </a:tblGrid>
              <a:tr h="370840">
                <a:tc>
                  <a:txBody>
                    <a:bodyPr/>
                    <a:lstStyle/>
                    <a:p>
                      <a:r>
                        <a:rPr lang="en-US" dirty="0"/>
                        <a:t>Case</a:t>
                      </a:r>
                      <a:endParaRPr lang="en-IN" dirty="0"/>
                    </a:p>
                  </a:txBody>
                  <a:tcPr/>
                </a:tc>
                <a:tc>
                  <a:txBody>
                    <a:bodyPr/>
                    <a:lstStyle/>
                    <a:p>
                      <a:r>
                        <a:rPr lang="en-US" dirty="0"/>
                        <a:t>Size</a:t>
                      </a:r>
                      <a:endParaRPr lang="en-IN" dirty="0"/>
                    </a:p>
                  </a:txBody>
                  <a:tcPr/>
                </a:tc>
                <a:tc>
                  <a:txBody>
                    <a:bodyPr/>
                    <a:lstStyle/>
                    <a:p>
                      <a:r>
                        <a:rPr lang="en-US" dirty="0"/>
                        <a:t>Inputs</a:t>
                      </a:r>
                      <a:endParaRPr lang="en-IN" dirty="0"/>
                    </a:p>
                  </a:txBody>
                  <a:tcPr/>
                </a:tc>
                <a:tc>
                  <a:txBody>
                    <a:bodyPr/>
                    <a:lstStyle/>
                    <a:p>
                      <a:r>
                        <a:rPr lang="en-US" dirty="0"/>
                        <a:t>EO</a:t>
                      </a:r>
                      <a:endParaRPr lang="en-IN" dirty="0"/>
                    </a:p>
                  </a:txBody>
                  <a:tcPr/>
                </a:tc>
                <a:tc>
                  <a:txBody>
                    <a:bodyPr/>
                    <a:lstStyle/>
                    <a:p>
                      <a:r>
                        <a:rPr lang="en-US" dirty="0"/>
                        <a:t>OO</a:t>
                      </a:r>
                      <a:endParaRPr lang="en-IN" dirty="0"/>
                    </a:p>
                  </a:txBody>
                  <a:tcPr/>
                </a:tc>
                <a:tc>
                  <a:txBody>
                    <a:bodyPr/>
                    <a:lstStyle/>
                    <a:p>
                      <a:r>
                        <a:rPr lang="en-US" dirty="0"/>
                        <a:t>Match</a:t>
                      </a:r>
                      <a:endParaRPr lang="en-IN" dirty="0"/>
                    </a:p>
                  </a:txBody>
                  <a:tcPr/>
                </a:tc>
                <a:extLst>
                  <a:ext uri="{0D108BD9-81ED-4DB2-BD59-A6C34878D82A}">
                    <a16:rowId xmlns:a16="http://schemas.microsoft.com/office/drawing/2014/main" val="10000"/>
                  </a:ext>
                </a:extLst>
              </a:tr>
              <a:tr h="370840">
                <a:tc>
                  <a:txBody>
                    <a:bodyPr/>
                    <a:lstStyle/>
                    <a:p>
                      <a:r>
                        <a:rPr lang="en-US" dirty="0"/>
                        <a:t>1</a:t>
                      </a:r>
                      <a:endParaRPr lang="en-IN" dirty="0"/>
                    </a:p>
                  </a:txBody>
                  <a:tcPr/>
                </a:tc>
                <a:tc>
                  <a:txBody>
                    <a:bodyPr/>
                    <a:lstStyle/>
                    <a:p>
                      <a:r>
                        <a:rPr lang="en-US" dirty="0"/>
                        <a:t>1</a:t>
                      </a:r>
                      <a:endParaRPr lang="en-IN" dirty="0"/>
                    </a:p>
                  </a:txBody>
                  <a:tcPr/>
                </a:tc>
                <a:tc>
                  <a:txBody>
                    <a:bodyPr/>
                    <a:lstStyle/>
                    <a:p>
                      <a:r>
                        <a:rPr lang="en-US" dirty="0"/>
                        <a:t>90</a:t>
                      </a:r>
                      <a:endParaRPr lang="en-IN" dirty="0"/>
                    </a:p>
                  </a:txBody>
                  <a:tcPr/>
                </a:tc>
                <a:tc>
                  <a:txBody>
                    <a:bodyPr/>
                    <a:lstStyle/>
                    <a:p>
                      <a:r>
                        <a:rPr lang="en-US" dirty="0"/>
                        <a:t>90</a:t>
                      </a:r>
                      <a:endParaRPr lang="en-IN" dirty="0"/>
                    </a:p>
                  </a:txBody>
                  <a:tcPr/>
                </a:tc>
                <a:tc>
                  <a:txBody>
                    <a:bodyPr/>
                    <a:lstStyle/>
                    <a:p>
                      <a:r>
                        <a:rPr lang="en-US" dirty="0"/>
                        <a:t>2147…</a:t>
                      </a:r>
                      <a:endParaRPr lang="en-IN" dirty="0"/>
                    </a:p>
                  </a:txBody>
                  <a:tcPr/>
                </a:tc>
                <a:tc>
                  <a:txBody>
                    <a:bodyPr/>
                    <a:lstStyle/>
                    <a:p>
                      <a:r>
                        <a:rPr lang="en-US" dirty="0"/>
                        <a:t>No</a:t>
                      </a:r>
                      <a:endParaRPr lang="en-IN" dirty="0"/>
                    </a:p>
                  </a:txBody>
                  <a:tcPr/>
                </a:tc>
                <a:extLst>
                  <a:ext uri="{0D108BD9-81ED-4DB2-BD59-A6C34878D82A}">
                    <a16:rowId xmlns:a16="http://schemas.microsoft.com/office/drawing/2014/main" val="10001"/>
                  </a:ext>
                </a:extLst>
              </a:tr>
              <a:tr h="370840">
                <a:tc>
                  <a:txBody>
                    <a:bodyPr/>
                    <a:lstStyle/>
                    <a:p>
                      <a:r>
                        <a:rPr lang="en-US" dirty="0"/>
                        <a:t>2</a:t>
                      </a:r>
                      <a:endParaRPr lang="en-IN" dirty="0"/>
                    </a:p>
                  </a:txBody>
                  <a:tcPr/>
                </a:tc>
                <a:tc>
                  <a:txBody>
                    <a:bodyPr/>
                    <a:lstStyle/>
                    <a:p>
                      <a:r>
                        <a:rPr lang="en-US" dirty="0"/>
                        <a:t>0</a:t>
                      </a:r>
                      <a:endParaRPr lang="en-IN" dirty="0"/>
                    </a:p>
                  </a:txBody>
                  <a:tcPr/>
                </a:tc>
                <a:tc>
                  <a:txBody>
                    <a:bodyPr/>
                    <a:lstStyle/>
                    <a:p>
                      <a:r>
                        <a:rPr lang="en-US" dirty="0"/>
                        <a:t>-</a:t>
                      </a:r>
                      <a:endParaRPr lang="en-IN" dirty="0"/>
                    </a:p>
                  </a:txBody>
                  <a:tcPr/>
                </a:tc>
                <a:tc>
                  <a:txBody>
                    <a:bodyPr/>
                    <a:lstStyle/>
                    <a:p>
                      <a:r>
                        <a:rPr lang="en-US" dirty="0"/>
                        <a:t>Error</a:t>
                      </a:r>
                      <a:endParaRPr lang="en-IN" dirty="0"/>
                    </a:p>
                  </a:txBody>
                  <a:tcPr/>
                </a:tc>
                <a:tc>
                  <a:txBody>
                    <a:bodyPr/>
                    <a:lstStyle/>
                    <a:p>
                      <a:r>
                        <a:rPr lang="en-US" dirty="0"/>
                        <a:t>2147…</a:t>
                      </a:r>
                      <a:endParaRPr lang="en-IN" dirty="0"/>
                    </a:p>
                  </a:txBody>
                  <a:tcPr/>
                </a:tc>
                <a:tc>
                  <a:txBody>
                    <a:bodyPr/>
                    <a:lstStyle/>
                    <a:p>
                      <a:r>
                        <a:rPr lang="en-US" dirty="0"/>
                        <a:t>No</a:t>
                      </a:r>
                    </a:p>
                  </a:txBody>
                  <a:tcPr/>
                </a:tc>
                <a:extLst>
                  <a:ext uri="{0D108BD9-81ED-4DB2-BD59-A6C34878D82A}">
                    <a16:rowId xmlns:a16="http://schemas.microsoft.com/office/drawing/2014/main" val="10002"/>
                  </a:ext>
                </a:extLst>
              </a:tr>
              <a:tr h="370840">
                <a:tc>
                  <a:txBody>
                    <a:bodyPr/>
                    <a:lstStyle/>
                    <a:p>
                      <a:r>
                        <a:rPr lang="en-US" dirty="0"/>
                        <a:t>3</a:t>
                      </a:r>
                      <a:endParaRPr lang="en-IN" dirty="0"/>
                    </a:p>
                  </a:txBody>
                  <a:tcPr/>
                </a:tc>
                <a:tc>
                  <a:txBody>
                    <a:bodyPr/>
                    <a:lstStyle/>
                    <a:p>
                      <a:r>
                        <a:rPr lang="en-US" dirty="0"/>
                        <a:t>5</a:t>
                      </a:r>
                      <a:endParaRPr lang="en-IN" dirty="0"/>
                    </a:p>
                  </a:txBody>
                  <a:tcPr/>
                </a:tc>
                <a:tc>
                  <a:txBody>
                    <a:bodyPr/>
                    <a:lstStyle/>
                    <a:p>
                      <a:r>
                        <a:rPr lang="en-US" dirty="0"/>
                        <a:t>10,23,34,81,97</a:t>
                      </a:r>
                      <a:endParaRPr lang="en-IN" dirty="0"/>
                    </a:p>
                  </a:txBody>
                  <a:tcPr/>
                </a:tc>
                <a:tc>
                  <a:txBody>
                    <a:bodyPr/>
                    <a:lstStyle/>
                    <a:p>
                      <a:r>
                        <a:rPr lang="en-US" dirty="0"/>
                        <a:t>10</a:t>
                      </a:r>
                      <a:endParaRPr lang="en-IN" dirty="0"/>
                    </a:p>
                  </a:txBody>
                  <a:tcPr/>
                </a:tc>
                <a:tc>
                  <a:txBody>
                    <a:bodyPr/>
                    <a:lstStyle/>
                    <a:p>
                      <a:r>
                        <a:rPr lang="en-US" dirty="0"/>
                        <a:t>23</a:t>
                      </a:r>
                      <a:endParaRPr lang="en-IN" dirty="0"/>
                    </a:p>
                  </a:txBody>
                  <a:tcPr/>
                </a:tc>
                <a:tc>
                  <a:txBody>
                    <a:bodyPr/>
                    <a:lstStyle/>
                    <a:p>
                      <a:r>
                        <a:rPr lang="en-US" dirty="0"/>
                        <a:t>No</a:t>
                      </a:r>
                    </a:p>
                  </a:txBody>
                  <a:tcPr/>
                </a:tc>
                <a:extLst>
                  <a:ext uri="{0D108BD9-81ED-4DB2-BD59-A6C34878D82A}">
                    <a16:rowId xmlns:a16="http://schemas.microsoft.com/office/drawing/2014/main" val="10003"/>
                  </a:ext>
                </a:extLst>
              </a:tr>
              <a:tr h="370840">
                <a:tc>
                  <a:txBody>
                    <a:bodyPr/>
                    <a:lstStyle/>
                    <a:p>
                      <a:r>
                        <a:rPr lang="en-US" dirty="0"/>
                        <a:t>4</a:t>
                      </a:r>
                      <a:endParaRPr lang="en-IN" dirty="0"/>
                    </a:p>
                  </a:txBody>
                  <a:tcPr/>
                </a:tc>
                <a:tc>
                  <a:txBody>
                    <a:bodyPr/>
                    <a:lstStyle/>
                    <a:p>
                      <a:r>
                        <a:rPr lang="en-US" dirty="0"/>
                        <a:t>4</a:t>
                      </a:r>
                      <a:endParaRPr lang="en-IN" dirty="0"/>
                    </a:p>
                  </a:txBody>
                  <a:tcPr/>
                </a:tc>
                <a:tc>
                  <a:txBody>
                    <a:bodyPr/>
                    <a:lstStyle/>
                    <a:p>
                      <a:r>
                        <a:rPr lang="en-US" dirty="0"/>
                        <a:t>10,-2,5,23</a:t>
                      </a:r>
                      <a:endParaRPr lang="en-IN" dirty="0"/>
                    </a:p>
                  </a:txBody>
                  <a:tcPr/>
                </a:tc>
                <a:tc>
                  <a:txBody>
                    <a:bodyPr/>
                    <a:lstStyle/>
                    <a:p>
                      <a:r>
                        <a:rPr lang="en-US" dirty="0"/>
                        <a:t>-2</a:t>
                      </a:r>
                      <a:endParaRPr lang="en-IN" dirty="0"/>
                    </a:p>
                  </a:txBody>
                  <a:tcPr/>
                </a:tc>
                <a:tc>
                  <a:txBody>
                    <a:bodyPr/>
                    <a:lstStyle/>
                    <a:p>
                      <a:r>
                        <a:rPr lang="en-US" dirty="0"/>
                        <a:t>2</a:t>
                      </a:r>
                      <a:endParaRPr lang="en-IN" dirty="0"/>
                    </a:p>
                  </a:txBody>
                  <a:tcPr/>
                </a:tc>
                <a:tc>
                  <a:txBody>
                    <a:bodyPr/>
                    <a:lstStyle/>
                    <a:p>
                      <a:r>
                        <a:rPr lang="en-US" dirty="0"/>
                        <a:t>No</a:t>
                      </a:r>
                    </a:p>
                  </a:txBody>
                  <a:tcPr/>
                </a:tc>
                <a:extLst>
                  <a:ext uri="{0D108BD9-81ED-4DB2-BD59-A6C34878D82A}">
                    <a16:rowId xmlns:a16="http://schemas.microsoft.com/office/drawing/2014/main" val="10004"/>
                  </a:ext>
                </a:extLst>
              </a:tr>
            </a:tbl>
          </a:graphicData>
        </a:graphic>
      </p:graphicFrame>
      <p:sp>
        <p:nvSpPr>
          <p:cNvPr id="3" name="Title 2"/>
          <p:cNvSpPr>
            <a:spLocks noGrp="1"/>
          </p:cNvSpPr>
          <p:nvPr>
            <p:ph type="title"/>
          </p:nvPr>
        </p:nvSpPr>
        <p:spPr/>
        <p:txBody>
          <a:bodyPr/>
          <a:lstStyle/>
          <a:p>
            <a:r>
              <a:rPr lang="en-US" dirty="0"/>
              <a:t>Analysis Data</a:t>
            </a:r>
            <a:endParaRPr lang="en-IN" dirty="0"/>
          </a:p>
        </p:txBody>
      </p:sp>
    </p:spTree>
    <p:extLst>
      <p:ext uri="{BB962C8B-B14F-4D97-AF65-F5344CB8AC3E}">
        <p14:creationId xmlns:p14="http://schemas.microsoft.com/office/powerpoint/2010/main" val="2224084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Case 1:</a:t>
            </a:r>
          </a:p>
          <a:p>
            <a:pPr marL="0" indent="0">
              <a:buNone/>
            </a:pPr>
            <a:r>
              <a:rPr lang="en-US" dirty="0"/>
              <a:t>Program is not handling the first and last values of the list properly.</a:t>
            </a:r>
          </a:p>
          <a:p>
            <a:pPr marL="0" indent="0">
              <a:buNone/>
            </a:pPr>
            <a:r>
              <a:rPr lang="en-US" dirty="0"/>
              <a:t>Case 2:</a:t>
            </a:r>
          </a:p>
          <a:p>
            <a:pPr marL="0" indent="0">
              <a:buNone/>
            </a:pPr>
            <a:r>
              <a:rPr lang="en-US" dirty="0"/>
              <a:t>The program proceeds without checking the size of the array.</a:t>
            </a:r>
          </a:p>
          <a:p>
            <a:pPr marL="0" indent="0">
              <a:buNone/>
            </a:pPr>
            <a:endParaRPr lang="en-IN" dirty="0"/>
          </a:p>
        </p:txBody>
      </p:sp>
      <p:sp>
        <p:nvSpPr>
          <p:cNvPr id="2" name="Title 1"/>
          <p:cNvSpPr>
            <a:spLocks noGrp="1"/>
          </p:cNvSpPr>
          <p:nvPr>
            <p:ph type="title"/>
          </p:nvPr>
        </p:nvSpPr>
        <p:spPr/>
        <p:txBody>
          <a:bodyPr/>
          <a:lstStyle/>
          <a:p>
            <a:r>
              <a:rPr lang="en-US" dirty="0"/>
              <a:t>Analysis</a:t>
            </a:r>
            <a:endParaRPr lang="en-IN" dirty="0"/>
          </a:p>
        </p:txBody>
      </p:sp>
    </p:spTree>
    <p:extLst>
      <p:ext uri="{BB962C8B-B14F-4D97-AF65-F5344CB8AC3E}">
        <p14:creationId xmlns:p14="http://schemas.microsoft.com/office/powerpoint/2010/main" val="1477137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Case 3:</a:t>
            </a:r>
          </a:p>
          <a:p>
            <a:pPr marL="0" indent="0">
              <a:buNone/>
            </a:pPr>
            <a:r>
              <a:rPr lang="en-US" dirty="0"/>
              <a:t>Same as case 1</a:t>
            </a:r>
          </a:p>
          <a:p>
            <a:pPr marL="0" indent="0">
              <a:buNone/>
            </a:pPr>
            <a:r>
              <a:rPr lang="en-US" dirty="0"/>
              <a:t>Case 4:</a:t>
            </a:r>
          </a:p>
          <a:p>
            <a:pPr marL="0" indent="0">
              <a:buNone/>
            </a:pPr>
            <a:r>
              <a:rPr lang="en-US" dirty="0"/>
              <a:t>The program converts all negative integers to positive integers</a:t>
            </a:r>
          </a:p>
          <a:p>
            <a:pPr marL="0" indent="0">
              <a:buNone/>
            </a:pPr>
            <a:endParaRPr lang="en-IN" dirty="0"/>
          </a:p>
        </p:txBody>
      </p:sp>
      <p:sp>
        <p:nvSpPr>
          <p:cNvPr id="2" name="Title 1"/>
          <p:cNvSpPr>
            <a:spLocks noGrp="1"/>
          </p:cNvSpPr>
          <p:nvPr>
            <p:ph type="title"/>
          </p:nvPr>
        </p:nvSpPr>
        <p:spPr/>
        <p:txBody>
          <a:bodyPr/>
          <a:lstStyle/>
          <a:p>
            <a:r>
              <a:rPr lang="en-US" dirty="0"/>
              <a:t>Analysis </a:t>
            </a:r>
            <a:endParaRPr lang="en-IN" dirty="0"/>
          </a:p>
        </p:txBody>
      </p:sp>
    </p:spTree>
    <p:extLst>
      <p:ext uri="{BB962C8B-B14F-4D97-AF65-F5344CB8AC3E}">
        <p14:creationId xmlns:p14="http://schemas.microsoft.com/office/powerpoint/2010/main" val="3804782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Testing is the process of demonstrating that errors are not present.</a:t>
            </a:r>
          </a:p>
          <a:p>
            <a:r>
              <a:rPr lang="en-US" dirty="0"/>
              <a:t>The purpose of testing is to show that a program performs its intended functions correctly.</a:t>
            </a:r>
          </a:p>
          <a:p>
            <a:r>
              <a:rPr lang="en-US" dirty="0"/>
              <a:t>Testing is the process of establishing confidence that a program does what it is supposed to do.</a:t>
            </a:r>
            <a:endParaRPr lang="en-IN" dirty="0"/>
          </a:p>
        </p:txBody>
      </p:sp>
      <p:sp>
        <p:nvSpPr>
          <p:cNvPr id="2" name="Title 1"/>
          <p:cNvSpPr>
            <a:spLocks noGrp="1"/>
          </p:cNvSpPr>
          <p:nvPr>
            <p:ph type="title"/>
          </p:nvPr>
        </p:nvSpPr>
        <p:spPr/>
        <p:txBody>
          <a:bodyPr/>
          <a:lstStyle/>
          <a:p>
            <a:r>
              <a:rPr lang="en-US" dirty="0"/>
              <a:t>Testing-Definitions</a:t>
            </a:r>
            <a:endParaRPr lang="en-IN" dirty="0"/>
          </a:p>
        </p:txBody>
      </p:sp>
    </p:spTree>
    <p:extLst>
      <p:ext uri="{BB962C8B-B14F-4D97-AF65-F5344CB8AC3E}">
        <p14:creationId xmlns:p14="http://schemas.microsoft.com/office/powerpoint/2010/main" val="276824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Testing is the process of executing a program with the intent of finding faults.</a:t>
            </a:r>
          </a:p>
          <a:p>
            <a:endParaRPr lang="en-US" dirty="0"/>
          </a:p>
          <a:p>
            <a:pPr algn="ctr">
              <a:buNone/>
            </a:pPr>
            <a:r>
              <a:rPr lang="en-US" sz="2800" b="1" dirty="0">
                <a:solidFill>
                  <a:schemeClr val="accent3">
                    <a:lumMod val="60000"/>
                    <a:lumOff val="40000"/>
                  </a:schemeClr>
                </a:solidFill>
              </a:rPr>
              <a:t>“To tell somebody that he is wrong is called criticism. To do so officially is called testing”.</a:t>
            </a:r>
            <a:endParaRPr lang="en-IN" sz="2800" b="1" dirty="0">
              <a:solidFill>
                <a:schemeClr val="accent3">
                  <a:lumMod val="60000"/>
                  <a:lumOff val="40000"/>
                </a:schemeClr>
              </a:solidFill>
            </a:endParaRPr>
          </a:p>
        </p:txBody>
      </p:sp>
      <p:sp>
        <p:nvSpPr>
          <p:cNvPr id="2" name="Title 1"/>
          <p:cNvSpPr>
            <a:spLocks noGrp="1"/>
          </p:cNvSpPr>
          <p:nvPr>
            <p:ph type="title"/>
          </p:nvPr>
        </p:nvSpPr>
        <p:spPr/>
        <p:txBody>
          <a:bodyPr/>
          <a:lstStyle/>
          <a:p>
            <a:r>
              <a:rPr lang="en-US" dirty="0"/>
              <a:t>More appropriate Definition</a:t>
            </a:r>
            <a:endParaRPr lang="en-IN" dirty="0"/>
          </a:p>
        </p:txBody>
      </p:sp>
    </p:spTree>
    <p:extLst>
      <p:ext uri="{BB962C8B-B14F-4D97-AF65-F5344CB8AC3E}">
        <p14:creationId xmlns:p14="http://schemas.microsoft.com/office/powerpoint/2010/main" val="218484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How is the software?</a:t>
            </a:r>
          </a:p>
          <a:p>
            <a:r>
              <a:rPr lang="en-US" dirty="0"/>
              <a:t>How good it is?</a:t>
            </a:r>
          </a:p>
          <a:p>
            <a:r>
              <a:rPr lang="en-US" dirty="0"/>
              <a:t>How do u know that it works?</a:t>
            </a:r>
          </a:p>
          <a:p>
            <a:r>
              <a:rPr lang="en-US" dirty="0"/>
              <a:t>What are the critical areas?</a:t>
            </a:r>
          </a:p>
          <a:p>
            <a:r>
              <a:rPr lang="en-US" dirty="0"/>
              <a:t>What are the weak areas and why?</a:t>
            </a:r>
          </a:p>
          <a:p>
            <a:r>
              <a:rPr lang="en-US" dirty="0"/>
              <a:t>What are serious design issue?</a:t>
            </a:r>
          </a:p>
          <a:p>
            <a:r>
              <a:rPr lang="en-US" dirty="0"/>
              <a:t>What do you feel about the complexity of the source code?</a:t>
            </a:r>
          </a:p>
          <a:p>
            <a:pPr marL="0" indent="0">
              <a:buNone/>
            </a:pPr>
            <a:endParaRPr lang="en-IN" dirty="0"/>
          </a:p>
        </p:txBody>
      </p:sp>
      <p:sp>
        <p:nvSpPr>
          <p:cNvPr id="2" name="Title 1"/>
          <p:cNvSpPr>
            <a:spLocks noGrp="1"/>
          </p:cNvSpPr>
          <p:nvPr>
            <p:ph type="title"/>
          </p:nvPr>
        </p:nvSpPr>
        <p:spPr/>
        <p:txBody>
          <a:bodyPr>
            <a:normAutofit/>
          </a:bodyPr>
          <a:lstStyle/>
          <a:p>
            <a:r>
              <a:rPr lang="en-US" dirty="0"/>
              <a:t>Questions that developers ignore</a:t>
            </a:r>
            <a:endParaRPr lang="en-IN" dirty="0"/>
          </a:p>
        </p:txBody>
      </p:sp>
    </p:spTree>
    <p:extLst>
      <p:ext uri="{BB962C8B-B14F-4D97-AF65-F5344CB8AC3E}">
        <p14:creationId xmlns:p14="http://schemas.microsoft.com/office/powerpoint/2010/main" val="3322857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195586" name="Rectangle 2"/>
          <p:cNvSpPr>
            <a:spLocks noGrp="1" noChangeArrowheads="1"/>
          </p:cNvSpPr>
          <p:nvPr>
            <p:ph type="body" idx="1"/>
          </p:nvPr>
        </p:nvSpPr>
        <p:spPr>
          <a:xfrm>
            <a:off x="1269876" y="836712"/>
            <a:ext cx="8305800" cy="5668963"/>
          </a:xfrm>
        </p:spPr>
        <p:txBody>
          <a:bodyPr>
            <a:normAutofit/>
          </a:bodyPr>
          <a:lstStyle/>
          <a:p>
            <a:pPr>
              <a:buFont typeface="Wingdings" pitchFamily="2" charset="2"/>
              <a:buNone/>
            </a:pPr>
            <a:r>
              <a:rPr lang="en-US" sz="4000" b="1" dirty="0">
                <a:solidFill>
                  <a:srgbClr val="FF9900"/>
                </a:solidFill>
              </a:rPr>
              <a:t>Objectives of testing</a:t>
            </a:r>
          </a:p>
          <a:p>
            <a:r>
              <a:rPr lang="en-US" dirty="0"/>
              <a:t>Executing a program with the intent of finding an </a:t>
            </a:r>
            <a:r>
              <a:rPr lang="en-US" i="1" dirty="0"/>
              <a:t>error</a:t>
            </a:r>
            <a:r>
              <a:rPr lang="en-US" dirty="0"/>
              <a:t>.</a:t>
            </a:r>
          </a:p>
          <a:p>
            <a:r>
              <a:rPr lang="en-US" dirty="0"/>
              <a:t>To check if the system is “ Fit for purpose”.</a:t>
            </a:r>
          </a:p>
          <a:p>
            <a:r>
              <a:rPr lang="en-US" dirty="0"/>
              <a:t>To check if the system does what it is expected to do. </a:t>
            </a:r>
          </a:p>
          <a:p>
            <a:pPr>
              <a:lnSpc>
                <a:spcPct val="90000"/>
              </a:lnSpc>
            </a:pPr>
            <a:r>
              <a:rPr lang="en-US" dirty="0"/>
              <a:t>A successful test is one that uncovers a yet undiscovered error.</a:t>
            </a:r>
          </a:p>
          <a:p>
            <a:pPr>
              <a:lnSpc>
                <a:spcPct val="90000"/>
              </a:lnSpc>
            </a:pPr>
            <a:r>
              <a:rPr lang="en-US" dirty="0"/>
              <a:t>A good test is not redundant.</a:t>
            </a:r>
          </a:p>
          <a:p>
            <a:pPr>
              <a:lnSpc>
                <a:spcPct val="90000"/>
              </a:lnSpc>
            </a:pPr>
            <a:r>
              <a:rPr lang="en-US" dirty="0"/>
              <a:t>A good test should be “best of breed”.</a:t>
            </a:r>
          </a:p>
          <a:p>
            <a:pPr>
              <a:lnSpc>
                <a:spcPct val="90000"/>
              </a:lnSpc>
            </a:pPr>
            <a:r>
              <a:rPr lang="en-US" dirty="0"/>
              <a:t>A good test should neither be too simple nor too complex. </a:t>
            </a:r>
          </a:p>
          <a:p>
            <a:endParaRPr lang="en-US" sz="4400" dirty="0"/>
          </a:p>
        </p:txBody>
      </p:sp>
    </p:spTree>
    <p:extLst>
      <p:ext uri="{BB962C8B-B14F-4D97-AF65-F5344CB8AC3E}">
        <p14:creationId xmlns:p14="http://schemas.microsoft.com/office/powerpoint/2010/main" val="580053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E9B18-EB4E-4B64-BA10-E727A93EF44B}"/>
              </a:ext>
            </a:extLst>
          </p:cNvPr>
          <p:cNvSpPr>
            <a:spLocks noGrp="1"/>
          </p:cNvSpPr>
          <p:nvPr>
            <p:ph type="title"/>
          </p:nvPr>
        </p:nvSpPr>
        <p:spPr/>
        <p:txBody>
          <a:bodyPr/>
          <a:lstStyle/>
          <a:p>
            <a:r>
              <a:rPr lang="en-IN" dirty="0"/>
              <a:t>Testing Basics</a:t>
            </a:r>
          </a:p>
        </p:txBody>
      </p:sp>
      <p:sp>
        <p:nvSpPr>
          <p:cNvPr id="3" name="Content Placeholder 2">
            <a:extLst>
              <a:ext uri="{FF2B5EF4-FFF2-40B4-BE49-F238E27FC236}">
                <a16:creationId xmlns:a16="http://schemas.microsoft.com/office/drawing/2014/main" id="{0B310569-2132-4430-AA96-BBB355530031}"/>
              </a:ext>
            </a:extLst>
          </p:cNvPr>
          <p:cNvSpPr>
            <a:spLocks noGrp="1"/>
          </p:cNvSpPr>
          <p:nvPr>
            <p:ph idx="1"/>
          </p:nvPr>
        </p:nvSpPr>
        <p:spPr>
          <a:xfrm>
            <a:off x="477788" y="1905000"/>
            <a:ext cx="11377264" cy="4267200"/>
          </a:xfrm>
        </p:spPr>
        <p:txBody>
          <a:bodyPr/>
          <a:lstStyle/>
          <a:p>
            <a:endParaRPr lang="en-IN" dirty="0"/>
          </a:p>
          <a:p>
            <a:endParaRPr lang="en-IN" dirty="0"/>
          </a:p>
          <a:p>
            <a:pPr algn="ctr"/>
            <a:endParaRPr lang="en-IN" dirty="0"/>
          </a:p>
          <a:p>
            <a:pPr marL="0" indent="0" algn="ctr">
              <a:buNone/>
            </a:pPr>
            <a:r>
              <a:rPr lang="en-IN" sz="4000" b="1" dirty="0">
                <a:solidFill>
                  <a:schemeClr val="accent5">
                    <a:lumMod val="60000"/>
                    <a:lumOff val="40000"/>
                  </a:schemeClr>
                </a:solidFill>
              </a:rPr>
              <a:t>What do you understand by the term</a:t>
            </a:r>
            <a:r>
              <a:rPr lang="en-IN" sz="4000" b="1" dirty="0"/>
              <a:t> “Team”</a:t>
            </a:r>
            <a:r>
              <a:rPr lang="en-IN" sz="4000" b="1" dirty="0">
                <a:solidFill>
                  <a:schemeClr val="accent5">
                    <a:lumMod val="60000"/>
                    <a:lumOff val="40000"/>
                  </a:schemeClr>
                </a:solidFill>
              </a:rPr>
              <a:t> in Software Industry?</a:t>
            </a:r>
          </a:p>
        </p:txBody>
      </p:sp>
    </p:spTree>
    <p:extLst>
      <p:ext uri="{BB962C8B-B14F-4D97-AF65-F5344CB8AC3E}">
        <p14:creationId xmlns:p14="http://schemas.microsoft.com/office/powerpoint/2010/main" val="1619231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197634" name="Rectangle 2"/>
          <p:cNvSpPr>
            <a:spLocks noGrp="1" noChangeArrowheads="1"/>
          </p:cNvSpPr>
          <p:nvPr>
            <p:ph type="body" idx="1"/>
          </p:nvPr>
        </p:nvSpPr>
        <p:spPr>
          <a:xfrm>
            <a:off x="1413892" y="980728"/>
            <a:ext cx="8229600" cy="5668963"/>
          </a:xfrm>
        </p:spPr>
        <p:txBody>
          <a:bodyPr/>
          <a:lstStyle/>
          <a:p>
            <a:pPr>
              <a:buFont typeface="Wingdings" pitchFamily="2" charset="2"/>
              <a:buNone/>
            </a:pPr>
            <a:r>
              <a:rPr lang="en-US" b="1" dirty="0">
                <a:solidFill>
                  <a:srgbClr val="FF9900"/>
                </a:solidFill>
              </a:rPr>
              <a:t>Objective of a Software Tester</a:t>
            </a:r>
          </a:p>
          <a:p>
            <a:r>
              <a:rPr lang="en-US" sz="2800" dirty="0"/>
              <a:t>Find bugs as early as possible and make sure they get fixed.</a:t>
            </a:r>
          </a:p>
          <a:p>
            <a:r>
              <a:rPr lang="en-US" sz="2800" dirty="0"/>
              <a:t>To understand the application well.</a:t>
            </a:r>
          </a:p>
          <a:p>
            <a:r>
              <a:rPr lang="en-US" sz="2800" dirty="0"/>
              <a:t>Study the functionality in detail to find where the bugs are likely to occur.</a:t>
            </a:r>
          </a:p>
          <a:p>
            <a:r>
              <a:rPr lang="en-US" sz="2800" dirty="0"/>
              <a:t>Study the code to ensure that each and every line of code is tested.</a:t>
            </a:r>
          </a:p>
          <a:p>
            <a:r>
              <a:rPr lang="en-US" sz="2800" dirty="0"/>
              <a:t>Create test cases in such a way that testing is done to uncover the hidden bugs and also ensure that the software is usable and reliable </a:t>
            </a:r>
          </a:p>
          <a:p>
            <a:pPr>
              <a:buFont typeface="Wingdings" pitchFamily="2" charset="2"/>
              <a:buNone/>
            </a:pPr>
            <a:endParaRPr lang="en-US" sz="2800" dirty="0"/>
          </a:p>
        </p:txBody>
      </p:sp>
    </p:spTree>
    <p:extLst>
      <p:ext uri="{BB962C8B-B14F-4D97-AF65-F5344CB8AC3E}">
        <p14:creationId xmlns:p14="http://schemas.microsoft.com/office/powerpoint/2010/main" val="844124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881AC-76D1-4377-B503-D3B508321A86}"/>
              </a:ext>
            </a:extLst>
          </p:cNvPr>
          <p:cNvSpPr>
            <a:spLocks noGrp="1"/>
          </p:cNvSpPr>
          <p:nvPr>
            <p:ph type="title"/>
          </p:nvPr>
        </p:nvSpPr>
        <p:spPr/>
        <p:txBody>
          <a:bodyPr/>
          <a:lstStyle/>
          <a:p>
            <a:r>
              <a:rPr lang="en-IN" dirty="0"/>
              <a:t>Responsibilities of a Tester</a:t>
            </a:r>
          </a:p>
        </p:txBody>
      </p:sp>
      <p:sp>
        <p:nvSpPr>
          <p:cNvPr id="3" name="Content Placeholder 2">
            <a:extLst>
              <a:ext uri="{FF2B5EF4-FFF2-40B4-BE49-F238E27FC236}">
                <a16:creationId xmlns:a16="http://schemas.microsoft.com/office/drawing/2014/main" id="{5E216780-A9F0-48D2-AA91-B70BF354D202}"/>
              </a:ext>
            </a:extLst>
          </p:cNvPr>
          <p:cNvSpPr>
            <a:spLocks noGrp="1"/>
          </p:cNvSpPr>
          <p:nvPr>
            <p:ph idx="1"/>
          </p:nvPr>
        </p:nvSpPr>
        <p:spPr/>
        <p:txBody>
          <a:bodyPr>
            <a:normAutofit fontScale="92500" lnSpcReduction="20000"/>
          </a:bodyPr>
          <a:lstStyle/>
          <a:p>
            <a:r>
              <a:rPr lang="en-IN" dirty="0"/>
              <a:t>Product Knowledge</a:t>
            </a:r>
          </a:p>
          <a:p>
            <a:r>
              <a:rPr lang="en-IN" dirty="0"/>
              <a:t>Testing Estimation</a:t>
            </a:r>
          </a:p>
          <a:p>
            <a:r>
              <a:rPr lang="en-IN" dirty="0"/>
              <a:t>Test Plan creation</a:t>
            </a:r>
          </a:p>
          <a:p>
            <a:r>
              <a:rPr lang="en-IN" dirty="0"/>
              <a:t>Test Data Gathering</a:t>
            </a:r>
          </a:p>
          <a:p>
            <a:r>
              <a:rPr lang="en-IN" dirty="0"/>
              <a:t>Test Case Creation</a:t>
            </a:r>
          </a:p>
          <a:p>
            <a:r>
              <a:rPr lang="en-IN" dirty="0"/>
              <a:t>Test Execution</a:t>
            </a:r>
          </a:p>
          <a:p>
            <a:r>
              <a:rPr lang="en-IN" dirty="0"/>
              <a:t>Write the issues and track them</a:t>
            </a:r>
          </a:p>
          <a:p>
            <a:r>
              <a:rPr lang="en-IN" dirty="0"/>
              <a:t>Defect and Status report</a:t>
            </a:r>
          </a:p>
          <a:p>
            <a:r>
              <a:rPr lang="en-IN" dirty="0"/>
              <a:t>Production Support</a:t>
            </a:r>
          </a:p>
        </p:txBody>
      </p:sp>
    </p:spTree>
    <p:extLst>
      <p:ext uri="{BB962C8B-B14F-4D97-AF65-F5344CB8AC3E}">
        <p14:creationId xmlns:p14="http://schemas.microsoft.com/office/powerpoint/2010/main" val="200838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How much testing is required?</a:t>
            </a:r>
          </a:p>
          <a:p>
            <a:r>
              <a:rPr lang="en-US" dirty="0"/>
              <a:t>Do we have methods to measure it?</a:t>
            </a:r>
          </a:p>
          <a:p>
            <a:r>
              <a:rPr lang="en-US" dirty="0"/>
              <a:t>Do we have techniques to quantify it?</a:t>
            </a:r>
          </a:p>
          <a:p>
            <a:pPr marL="109728" indent="0">
              <a:buNone/>
            </a:pPr>
            <a:endParaRPr lang="en-US" dirty="0"/>
          </a:p>
          <a:p>
            <a:pPr marL="109728" indent="0" algn="ctr">
              <a:buNone/>
            </a:pPr>
            <a:r>
              <a:rPr lang="en-US" dirty="0"/>
              <a:t>	</a:t>
            </a:r>
            <a:r>
              <a:rPr lang="en-US" dirty="0">
                <a:solidFill>
                  <a:schemeClr val="accent2"/>
                </a:solidFill>
              </a:rPr>
              <a:t>“CODE AND FIX”</a:t>
            </a:r>
            <a:endParaRPr lang="en-IN" dirty="0">
              <a:solidFill>
                <a:schemeClr val="accent2"/>
              </a:solidFill>
            </a:endParaRPr>
          </a:p>
        </p:txBody>
      </p:sp>
      <p:sp>
        <p:nvSpPr>
          <p:cNvPr id="2" name="Title 1"/>
          <p:cNvSpPr>
            <a:spLocks noGrp="1"/>
          </p:cNvSpPr>
          <p:nvPr>
            <p:ph type="title"/>
          </p:nvPr>
        </p:nvSpPr>
        <p:spPr/>
        <p:txBody>
          <a:bodyPr/>
          <a:lstStyle/>
          <a:p>
            <a:r>
              <a:rPr lang="en-US" dirty="0"/>
              <a:t>Why should we test</a:t>
            </a:r>
            <a:endParaRPr lang="en-IN" dirty="0"/>
          </a:p>
        </p:txBody>
      </p:sp>
      <p:graphicFrame>
        <p:nvGraphicFramePr>
          <p:cNvPr id="5" name="Chart 4"/>
          <p:cNvGraphicFramePr/>
          <p:nvPr/>
        </p:nvGraphicFramePr>
        <p:xfrm>
          <a:off x="3046412" y="3657600"/>
          <a:ext cx="5715000" cy="28956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75893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Not a responsibility of a single person.</a:t>
            </a:r>
          </a:p>
          <a:p>
            <a:r>
              <a:rPr lang="en-US" dirty="0"/>
              <a:t>Depends on the complexity, criticality and functionality.</a:t>
            </a:r>
          </a:p>
          <a:p>
            <a:r>
              <a:rPr lang="en-US" dirty="0"/>
              <a:t>Testing person should be </a:t>
            </a:r>
            <a:r>
              <a:rPr lang="en-US" dirty="0" err="1"/>
              <a:t>cautious,curious,critical</a:t>
            </a:r>
            <a:r>
              <a:rPr lang="en-US" dirty="0"/>
              <a:t> but </a:t>
            </a:r>
            <a:r>
              <a:rPr lang="en-US" dirty="0" err="1"/>
              <a:t>non-judgemental</a:t>
            </a:r>
            <a:r>
              <a:rPr lang="en-US" dirty="0"/>
              <a:t> and good communicators</a:t>
            </a:r>
            <a:endParaRPr lang="en-IN" dirty="0"/>
          </a:p>
        </p:txBody>
      </p:sp>
      <p:sp>
        <p:nvSpPr>
          <p:cNvPr id="2" name="Title 1"/>
          <p:cNvSpPr>
            <a:spLocks noGrp="1"/>
          </p:cNvSpPr>
          <p:nvPr>
            <p:ph type="title"/>
          </p:nvPr>
        </p:nvSpPr>
        <p:spPr/>
        <p:txBody>
          <a:bodyPr/>
          <a:lstStyle/>
          <a:p>
            <a:r>
              <a:rPr lang="en-US" dirty="0"/>
              <a:t>Who should do the testing</a:t>
            </a:r>
            <a:endParaRPr lang="en-IN" dirty="0"/>
          </a:p>
        </p:txBody>
      </p:sp>
    </p:spTree>
    <p:extLst>
      <p:ext uri="{BB962C8B-B14F-4D97-AF65-F5344CB8AC3E}">
        <p14:creationId xmlns:p14="http://schemas.microsoft.com/office/powerpoint/2010/main" val="1613541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Expected to understand the major software Failures and the impact it provided to the society.</a:t>
            </a:r>
          </a:p>
          <a:p>
            <a:r>
              <a:rPr lang="en-US" dirty="0"/>
              <a:t>Understand and able to analyze a program.</a:t>
            </a:r>
          </a:p>
          <a:p>
            <a:r>
              <a:rPr lang="en-US" dirty="0"/>
              <a:t>Perform a test case analysis with different set of inputs for finding the greatest of three numbers.</a:t>
            </a:r>
            <a:endParaRPr lang="en-IN" dirty="0"/>
          </a:p>
        </p:txBody>
      </p:sp>
      <p:sp>
        <p:nvSpPr>
          <p:cNvPr id="3" name="Title 2"/>
          <p:cNvSpPr>
            <a:spLocks noGrp="1"/>
          </p:cNvSpPr>
          <p:nvPr>
            <p:ph type="title"/>
          </p:nvPr>
        </p:nvSpPr>
        <p:spPr/>
        <p:txBody>
          <a:bodyPr/>
          <a:lstStyle/>
          <a:p>
            <a:r>
              <a:rPr lang="en-US" dirty="0"/>
              <a:t>Summary</a:t>
            </a:r>
            <a:endParaRPr lang="en-IN" dirty="0"/>
          </a:p>
        </p:txBody>
      </p:sp>
    </p:spTree>
    <p:extLst>
      <p:ext uri="{BB962C8B-B14F-4D97-AF65-F5344CB8AC3E}">
        <p14:creationId xmlns:p14="http://schemas.microsoft.com/office/powerpoint/2010/main" val="3367010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What are the disadvantages of Waterfall lifecycle Model?</a:t>
            </a:r>
          </a:p>
          <a:p>
            <a:r>
              <a:rPr lang="en-US" dirty="0"/>
              <a:t>Who is release engineer?</a:t>
            </a:r>
          </a:p>
          <a:p>
            <a:r>
              <a:rPr lang="en-US" dirty="0"/>
              <a:t>Define Testing</a:t>
            </a:r>
          </a:p>
          <a:p>
            <a:endParaRPr lang="en-US" dirty="0"/>
          </a:p>
          <a:p>
            <a:endParaRPr lang="en-US" dirty="0"/>
          </a:p>
          <a:p>
            <a:endParaRPr lang="en-IN" dirty="0"/>
          </a:p>
        </p:txBody>
      </p:sp>
      <p:sp>
        <p:nvSpPr>
          <p:cNvPr id="3" name="Title 2"/>
          <p:cNvSpPr>
            <a:spLocks noGrp="1"/>
          </p:cNvSpPr>
          <p:nvPr>
            <p:ph type="title"/>
          </p:nvPr>
        </p:nvSpPr>
        <p:spPr/>
        <p:txBody>
          <a:bodyPr/>
          <a:lstStyle/>
          <a:p>
            <a:r>
              <a:rPr lang="en-US" dirty="0"/>
              <a:t>Let's try to answer this….</a:t>
            </a:r>
            <a:endParaRPr lang="en-IN" dirty="0"/>
          </a:p>
        </p:txBody>
      </p:sp>
    </p:spTree>
    <p:extLst>
      <p:ext uri="{BB962C8B-B14F-4D97-AF65-F5344CB8AC3E}">
        <p14:creationId xmlns:p14="http://schemas.microsoft.com/office/powerpoint/2010/main" val="3398881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Some Testing Terminologies/Basic Definitions</a:t>
            </a:r>
            <a:endParaRPr lang="en-IN" dirty="0"/>
          </a:p>
        </p:txBody>
      </p:sp>
      <p:sp>
        <p:nvSpPr>
          <p:cNvPr id="3" name="TextBox 2">
            <a:extLst>
              <a:ext uri="{FF2B5EF4-FFF2-40B4-BE49-F238E27FC236}">
                <a16:creationId xmlns:a16="http://schemas.microsoft.com/office/drawing/2014/main" id="{B04014DC-1BD2-4938-B908-0AFB9BB53E84}"/>
              </a:ext>
            </a:extLst>
          </p:cNvPr>
          <p:cNvSpPr txBox="1"/>
          <p:nvPr/>
        </p:nvSpPr>
        <p:spPr>
          <a:xfrm>
            <a:off x="1701924" y="5013176"/>
            <a:ext cx="8424936" cy="424732"/>
          </a:xfrm>
          <a:prstGeom prst="rect">
            <a:avLst/>
          </a:prstGeom>
          <a:noFill/>
        </p:spPr>
        <p:txBody>
          <a:bodyPr wrap="square" rtlCol="0">
            <a:spAutoFit/>
          </a:bodyPr>
          <a:lstStyle/>
          <a:p>
            <a:pPr>
              <a:lnSpc>
                <a:spcPct val="90000"/>
              </a:lnSpc>
            </a:pPr>
            <a:r>
              <a:rPr lang="en-IN" sz="2400" dirty="0"/>
              <a:t>Combination of 1</a:t>
            </a:r>
            <a:r>
              <a:rPr lang="en-IN" sz="2400" baseline="30000" dirty="0"/>
              <a:t>st</a:t>
            </a:r>
            <a:r>
              <a:rPr lang="en-IN" sz="2400" dirty="0"/>
              <a:t> and 3</a:t>
            </a:r>
            <a:r>
              <a:rPr lang="en-IN" sz="2400" baseline="30000" dirty="0"/>
              <a:t>rd</a:t>
            </a:r>
            <a:r>
              <a:rPr lang="en-IN" sz="2400" dirty="0"/>
              <a:t> Text book</a:t>
            </a:r>
          </a:p>
        </p:txBody>
      </p:sp>
    </p:spTree>
    <p:extLst>
      <p:ext uri="{BB962C8B-B14F-4D97-AF65-F5344CB8AC3E}">
        <p14:creationId xmlns:p14="http://schemas.microsoft.com/office/powerpoint/2010/main" val="2219549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Programs and Software</a:t>
            </a:r>
            <a:endParaRPr lang="en-IN" dirty="0"/>
          </a:p>
        </p:txBody>
      </p:sp>
      <p:sp>
        <p:nvSpPr>
          <p:cNvPr id="3" name="Content Placeholder 2"/>
          <p:cNvSpPr>
            <a:spLocks noGrp="1"/>
          </p:cNvSpPr>
          <p:nvPr>
            <p:ph idx="1"/>
          </p:nvPr>
        </p:nvSpPr>
        <p:spPr/>
        <p:txBody>
          <a:bodyPr/>
          <a:lstStyle/>
          <a:p>
            <a:r>
              <a:rPr lang="en-US" dirty="0"/>
              <a:t>Program is a combination of source code and object code.</a:t>
            </a:r>
          </a:p>
          <a:p>
            <a:r>
              <a:rPr lang="en-US" b="1" dirty="0">
                <a:solidFill>
                  <a:schemeClr val="accent5">
                    <a:lumMod val="40000"/>
                    <a:lumOff val="60000"/>
                  </a:schemeClr>
                </a:solidFill>
              </a:rPr>
              <a:t>“Software=</a:t>
            </a:r>
            <a:r>
              <a:rPr lang="en-US" b="1" dirty="0" err="1">
                <a:solidFill>
                  <a:schemeClr val="accent5">
                    <a:lumMod val="40000"/>
                    <a:lumOff val="60000"/>
                  </a:schemeClr>
                </a:solidFill>
              </a:rPr>
              <a:t>Program+Documentation+operations</a:t>
            </a:r>
            <a:r>
              <a:rPr lang="en-US" b="1" dirty="0">
                <a:solidFill>
                  <a:schemeClr val="accent5">
                    <a:lumMod val="40000"/>
                    <a:lumOff val="60000"/>
                  </a:schemeClr>
                </a:solidFill>
              </a:rPr>
              <a:t>”</a:t>
            </a:r>
          </a:p>
          <a:p>
            <a:endParaRPr lang="en-IN" dirty="0">
              <a:solidFill>
                <a:srgbClr val="FF0000"/>
              </a:solidFill>
            </a:endParaRPr>
          </a:p>
        </p:txBody>
      </p:sp>
      <p:graphicFrame>
        <p:nvGraphicFramePr>
          <p:cNvPr id="4" name="Table 3"/>
          <p:cNvGraphicFramePr>
            <a:graphicFrameLocks noGrp="1"/>
          </p:cNvGraphicFramePr>
          <p:nvPr/>
        </p:nvGraphicFramePr>
        <p:xfrm>
          <a:off x="2513013" y="3429000"/>
          <a:ext cx="7086601" cy="365760"/>
        </p:xfrm>
        <a:graphic>
          <a:graphicData uri="http://schemas.openxmlformats.org/drawingml/2006/table">
            <a:tbl>
              <a:tblPr firstRow="1" bandRow="1">
                <a:tableStyleId>{5C22544A-7EE6-4342-B048-85BDC9FD1C3A}</a:tableStyleId>
              </a:tblPr>
              <a:tblGrid>
                <a:gridCol w="2037398">
                  <a:extLst>
                    <a:ext uri="{9D8B030D-6E8A-4147-A177-3AD203B41FA5}">
                      <a16:colId xmlns:a16="http://schemas.microsoft.com/office/drawing/2014/main" val="20000"/>
                    </a:ext>
                  </a:extLst>
                </a:gridCol>
                <a:gridCol w="1163002">
                  <a:extLst>
                    <a:ext uri="{9D8B030D-6E8A-4147-A177-3AD203B41FA5}">
                      <a16:colId xmlns:a16="http://schemas.microsoft.com/office/drawing/2014/main" val="20001"/>
                    </a:ext>
                  </a:extLst>
                </a:gridCol>
                <a:gridCol w="2114551">
                  <a:extLst>
                    <a:ext uri="{9D8B030D-6E8A-4147-A177-3AD203B41FA5}">
                      <a16:colId xmlns:a16="http://schemas.microsoft.com/office/drawing/2014/main" val="20002"/>
                    </a:ext>
                  </a:extLst>
                </a:gridCol>
                <a:gridCol w="1771650">
                  <a:extLst>
                    <a:ext uri="{9D8B030D-6E8A-4147-A177-3AD203B41FA5}">
                      <a16:colId xmlns:a16="http://schemas.microsoft.com/office/drawing/2014/main" val="20003"/>
                    </a:ext>
                  </a:extLst>
                </a:gridCol>
              </a:tblGrid>
              <a:tr h="0">
                <a:tc>
                  <a:txBody>
                    <a:bodyPr/>
                    <a:lstStyle/>
                    <a:p>
                      <a:r>
                        <a:rPr lang="en-US" dirty="0"/>
                        <a:t>Requirements</a:t>
                      </a:r>
                      <a:endParaRPr lang="en-IN" dirty="0"/>
                    </a:p>
                  </a:txBody>
                  <a:tcPr/>
                </a:tc>
                <a:tc>
                  <a:txBody>
                    <a:bodyPr/>
                    <a:lstStyle/>
                    <a:p>
                      <a:r>
                        <a:rPr lang="en-US" dirty="0"/>
                        <a:t>Design</a:t>
                      </a:r>
                      <a:endParaRPr lang="en-IN" dirty="0"/>
                    </a:p>
                  </a:txBody>
                  <a:tcPr/>
                </a:tc>
                <a:tc>
                  <a:txBody>
                    <a:bodyPr/>
                    <a:lstStyle/>
                    <a:p>
                      <a:r>
                        <a:rPr lang="en-US" dirty="0"/>
                        <a:t>Implementation</a:t>
                      </a:r>
                      <a:endParaRPr lang="en-IN" dirty="0"/>
                    </a:p>
                  </a:txBody>
                  <a:tcPr/>
                </a:tc>
                <a:tc>
                  <a:txBody>
                    <a:bodyPr/>
                    <a:lstStyle/>
                    <a:p>
                      <a:r>
                        <a:rPr lang="en-US" dirty="0"/>
                        <a:t>Testing</a:t>
                      </a:r>
                      <a:endParaRPr lang="en-IN" dirty="0"/>
                    </a:p>
                  </a:txBody>
                  <a:tcPr/>
                </a:tc>
                <a:extLst>
                  <a:ext uri="{0D108BD9-81ED-4DB2-BD59-A6C34878D82A}">
                    <a16:rowId xmlns:a16="http://schemas.microsoft.com/office/drawing/2014/main" val="10000"/>
                  </a:ext>
                </a:extLst>
              </a:tr>
            </a:tbl>
          </a:graphicData>
        </a:graphic>
      </p:graphicFrame>
      <p:sp>
        <p:nvSpPr>
          <p:cNvPr id="7" name="TextBox 6"/>
          <p:cNvSpPr txBox="1"/>
          <p:nvPr/>
        </p:nvSpPr>
        <p:spPr>
          <a:xfrm>
            <a:off x="2019276" y="4954136"/>
            <a:ext cx="2473372" cy="369332"/>
          </a:xfrm>
          <a:prstGeom prst="rect">
            <a:avLst/>
          </a:prstGeom>
          <a:noFill/>
        </p:spPr>
        <p:txBody>
          <a:bodyPr wrap="square" rtlCol="0">
            <a:spAutoFit/>
          </a:bodyPr>
          <a:lstStyle/>
          <a:p>
            <a:r>
              <a:rPr lang="en-US" dirty="0"/>
              <a:t>Data Flow Diagrams</a:t>
            </a:r>
            <a:endParaRPr lang="en-IN" dirty="0"/>
          </a:p>
        </p:txBody>
      </p:sp>
      <p:sp>
        <p:nvSpPr>
          <p:cNvPr id="8" name="TextBox 7"/>
          <p:cNvSpPr txBox="1"/>
          <p:nvPr/>
        </p:nvSpPr>
        <p:spPr>
          <a:xfrm>
            <a:off x="2767202" y="3924300"/>
            <a:ext cx="1257300" cy="381000"/>
          </a:xfrm>
          <a:prstGeom prst="rect">
            <a:avLst/>
          </a:prstGeom>
          <a:noFill/>
        </p:spPr>
        <p:txBody>
          <a:bodyPr wrap="square" rtlCol="0">
            <a:spAutoFit/>
          </a:bodyPr>
          <a:lstStyle/>
          <a:p>
            <a:r>
              <a:rPr lang="en-US" dirty="0"/>
              <a:t>SRS</a:t>
            </a:r>
            <a:endParaRPr lang="en-IN" dirty="0"/>
          </a:p>
        </p:txBody>
      </p:sp>
      <p:sp>
        <p:nvSpPr>
          <p:cNvPr id="9" name="TextBox 8"/>
          <p:cNvSpPr txBox="1"/>
          <p:nvPr/>
        </p:nvSpPr>
        <p:spPr>
          <a:xfrm>
            <a:off x="2284412" y="4463534"/>
            <a:ext cx="1943100" cy="369332"/>
          </a:xfrm>
          <a:prstGeom prst="rect">
            <a:avLst/>
          </a:prstGeom>
          <a:noFill/>
        </p:spPr>
        <p:txBody>
          <a:bodyPr wrap="square" rtlCol="0">
            <a:spAutoFit/>
          </a:bodyPr>
          <a:lstStyle/>
          <a:p>
            <a:r>
              <a:rPr lang="en-US" dirty="0"/>
              <a:t>Context diagram</a:t>
            </a:r>
            <a:endParaRPr lang="en-IN" dirty="0"/>
          </a:p>
        </p:txBody>
      </p:sp>
      <p:sp>
        <p:nvSpPr>
          <p:cNvPr id="10" name="TextBox 9"/>
          <p:cNvSpPr txBox="1"/>
          <p:nvPr/>
        </p:nvSpPr>
        <p:spPr>
          <a:xfrm>
            <a:off x="2129737" y="5408470"/>
            <a:ext cx="2362200" cy="369332"/>
          </a:xfrm>
          <a:prstGeom prst="rect">
            <a:avLst/>
          </a:prstGeom>
          <a:noFill/>
        </p:spPr>
        <p:txBody>
          <a:bodyPr wrap="square" rtlCol="0">
            <a:spAutoFit/>
          </a:bodyPr>
          <a:lstStyle/>
          <a:p>
            <a:r>
              <a:rPr lang="en-US" dirty="0"/>
              <a:t>Use case</a:t>
            </a:r>
            <a:endParaRPr lang="en-IN" dirty="0"/>
          </a:p>
        </p:txBody>
      </p:sp>
      <p:sp>
        <p:nvSpPr>
          <p:cNvPr id="11" name="TextBox 10"/>
          <p:cNvSpPr txBox="1"/>
          <p:nvPr/>
        </p:nvSpPr>
        <p:spPr>
          <a:xfrm>
            <a:off x="1981176" y="5969566"/>
            <a:ext cx="1943100" cy="369332"/>
          </a:xfrm>
          <a:prstGeom prst="rect">
            <a:avLst/>
          </a:prstGeom>
          <a:noFill/>
        </p:spPr>
        <p:txBody>
          <a:bodyPr wrap="square" rtlCol="0">
            <a:spAutoFit/>
          </a:bodyPr>
          <a:lstStyle/>
          <a:p>
            <a:r>
              <a:rPr lang="en-US" dirty="0"/>
              <a:t>Use case diagram</a:t>
            </a:r>
            <a:endParaRPr lang="en-IN" dirty="0"/>
          </a:p>
        </p:txBody>
      </p:sp>
      <p:cxnSp>
        <p:nvCxnSpPr>
          <p:cNvPr id="13" name="Straight Connector 12"/>
          <p:cNvCxnSpPr/>
          <p:nvPr/>
        </p:nvCxnSpPr>
        <p:spPr>
          <a:xfrm>
            <a:off x="3052952" y="4305300"/>
            <a:ext cx="0" cy="1582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894012" y="4753749"/>
            <a:ext cx="0" cy="1582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762369" y="5777802"/>
            <a:ext cx="0" cy="1582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767202" y="5244351"/>
            <a:ext cx="0" cy="158234"/>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378775" y="3897721"/>
            <a:ext cx="3124200" cy="369332"/>
          </a:xfrm>
          <a:prstGeom prst="rect">
            <a:avLst/>
          </a:prstGeom>
          <a:noFill/>
        </p:spPr>
        <p:txBody>
          <a:bodyPr wrap="square" rtlCol="0">
            <a:spAutoFit/>
          </a:bodyPr>
          <a:lstStyle/>
          <a:p>
            <a:r>
              <a:rPr lang="en-US" dirty="0"/>
              <a:t>Software Design Document</a:t>
            </a:r>
            <a:endParaRPr lang="en-IN" dirty="0"/>
          </a:p>
        </p:txBody>
      </p:sp>
      <p:sp>
        <p:nvSpPr>
          <p:cNvPr id="20" name="TextBox 19"/>
          <p:cNvSpPr txBox="1"/>
          <p:nvPr/>
        </p:nvSpPr>
        <p:spPr>
          <a:xfrm>
            <a:off x="4646612" y="4328162"/>
            <a:ext cx="2362200" cy="369332"/>
          </a:xfrm>
          <a:prstGeom prst="rect">
            <a:avLst/>
          </a:prstGeom>
          <a:noFill/>
        </p:spPr>
        <p:txBody>
          <a:bodyPr wrap="square" rtlCol="0">
            <a:spAutoFit/>
          </a:bodyPr>
          <a:lstStyle/>
          <a:p>
            <a:r>
              <a:rPr lang="en-US" dirty="0"/>
              <a:t>ER diagrams</a:t>
            </a:r>
            <a:endParaRPr lang="en-IN" dirty="0"/>
          </a:p>
        </p:txBody>
      </p:sp>
      <p:sp>
        <p:nvSpPr>
          <p:cNvPr id="22" name="TextBox 21"/>
          <p:cNvSpPr txBox="1"/>
          <p:nvPr/>
        </p:nvSpPr>
        <p:spPr>
          <a:xfrm>
            <a:off x="4646612" y="4746503"/>
            <a:ext cx="1866900" cy="369332"/>
          </a:xfrm>
          <a:prstGeom prst="rect">
            <a:avLst/>
          </a:prstGeom>
          <a:noFill/>
        </p:spPr>
        <p:txBody>
          <a:bodyPr wrap="square" rtlCol="0">
            <a:spAutoFit/>
          </a:bodyPr>
          <a:lstStyle/>
          <a:p>
            <a:r>
              <a:rPr lang="en-US" dirty="0"/>
              <a:t>Class Diagrams</a:t>
            </a:r>
            <a:endParaRPr lang="en-IN" dirty="0"/>
          </a:p>
        </p:txBody>
      </p:sp>
      <p:sp>
        <p:nvSpPr>
          <p:cNvPr id="23" name="TextBox 22"/>
          <p:cNvSpPr txBox="1"/>
          <p:nvPr/>
        </p:nvSpPr>
        <p:spPr>
          <a:xfrm>
            <a:off x="4646612" y="5138802"/>
            <a:ext cx="2856363" cy="369332"/>
          </a:xfrm>
          <a:prstGeom prst="rect">
            <a:avLst/>
          </a:prstGeom>
          <a:noFill/>
        </p:spPr>
        <p:txBody>
          <a:bodyPr wrap="square" rtlCol="0">
            <a:spAutoFit/>
          </a:bodyPr>
          <a:lstStyle/>
          <a:p>
            <a:r>
              <a:rPr lang="en-US" dirty="0"/>
              <a:t>Sequence Diagrams</a:t>
            </a:r>
            <a:endParaRPr lang="en-IN" dirty="0"/>
          </a:p>
        </p:txBody>
      </p:sp>
      <p:cxnSp>
        <p:nvCxnSpPr>
          <p:cNvPr id="25" name="Straight Connector 24"/>
          <p:cNvCxnSpPr/>
          <p:nvPr/>
        </p:nvCxnSpPr>
        <p:spPr>
          <a:xfrm>
            <a:off x="5256212" y="3713055"/>
            <a:ext cx="0" cy="3693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5256212" y="4082387"/>
            <a:ext cx="0" cy="3693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256212" y="4498191"/>
            <a:ext cx="0" cy="3693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256212" y="4931169"/>
            <a:ext cx="0" cy="369332"/>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8228012" y="4114800"/>
            <a:ext cx="1676400" cy="369332"/>
          </a:xfrm>
          <a:prstGeom prst="rect">
            <a:avLst/>
          </a:prstGeom>
          <a:noFill/>
        </p:spPr>
        <p:txBody>
          <a:bodyPr wrap="square" rtlCol="0">
            <a:spAutoFit/>
          </a:bodyPr>
          <a:lstStyle/>
          <a:p>
            <a:r>
              <a:rPr lang="en-US" dirty="0"/>
              <a:t>Test Suite</a:t>
            </a:r>
            <a:endParaRPr lang="en-IN" dirty="0"/>
          </a:p>
        </p:txBody>
      </p:sp>
      <p:sp>
        <p:nvSpPr>
          <p:cNvPr id="30" name="TextBox 29"/>
          <p:cNvSpPr txBox="1"/>
          <p:nvPr/>
        </p:nvSpPr>
        <p:spPr>
          <a:xfrm>
            <a:off x="8158636" y="4727317"/>
            <a:ext cx="1676400" cy="369332"/>
          </a:xfrm>
          <a:prstGeom prst="rect">
            <a:avLst/>
          </a:prstGeom>
          <a:noFill/>
        </p:spPr>
        <p:txBody>
          <a:bodyPr wrap="square" rtlCol="0">
            <a:spAutoFit/>
          </a:bodyPr>
          <a:lstStyle/>
          <a:p>
            <a:r>
              <a:rPr lang="en-US" dirty="0"/>
              <a:t>Test results</a:t>
            </a:r>
            <a:endParaRPr lang="en-IN" dirty="0"/>
          </a:p>
        </p:txBody>
      </p:sp>
      <p:cxnSp>
        <p:nvCxnSpPr>
          <p:cNvPr id="32" name="Straight Connector 31"/>
          <p:cNvCxnSpPr/>
          <p:nvPr/>
        </p:nvCxnSpPr>
        <p:spPr>
          <a:xfrm>
            <a:off x="8532812" y="3713056"/>
            <a:ext cx="228600" cy="401745"/>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8799512" y="4352004"/>
            <a:ext cx="0" cy="480862"/>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875212" y="6338898"/>
            <a:ext cx="4959824" cy="369332"/>
          </a:xfrm>
          <a:prstGeom prst="rect">
            <a:avLst/>
          </a:prstGeom>
          <a:noFill/>
        </p:spPr>
        <p:txBody>
          <a:bodyPr wrap="square" rtlCol="0">
            <a:spAutoFit/>
          </a:bodyPr>
          <a:lstStyle/>
          <a:p>
            <a:r>
              <a:rPr lang="en-US" dirty="0"/>
              <a:t>Fig: Documentation Manuals</a:t>
            </a:r>
            <a:endParaRPr lang="en-IN" dirty="0"/>
          </a:p>
        </p:txBody>
      </p:sp>
    </p:spTree>
    <p:extLst>
      <p:ext uri="{BB962C8B-B14F-4D97-AF65-F5344CB8AC3E}">
        <p14:creationId xmlns:p14="http://schemas.microsoft.com/office/powerpoint/2010/main" val="357732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Programs and Software</a:t>
            </a:r>
            <a:endParaRPr lang="en-IN" dirty="0"/>
          </a:p>
        </p:txBody>
      </p:sp>
      <p:graphicFrame>
        <p:nvGraphicFramePr>
          <p:cNvPr id="4" name="Content Placeholder 3"/>
          <p:cNvGraphicFramePr>
            <a:graphicFrameLocks noGrp="1"/>
          </p:cNvGraphicFramePr>
          <p:nvPr>
            <p:ph idx="1"/>
          </p:nvPr>
        </p:nvGraphicFramePr>
        <p:xfrm>
          <a:off x="1979612" y="1935163"/>
          <a:ext cx="8229600" cy="370840"/>
        </p:xfrm>
        <a:graphic>
          <a:graphicData uri="http://schemas.openxmlformats.org/drawingml/2006/table">
            <a:tbl>
              <a:tblPr firstRow="1" bandRow="1">
                <a:tableStyleId>{5C22544A-7EE6-4342-B048-85BDC9FD1C3A}</a:tableStyleId>
              </a:tblPr>
              <a:tblGrid>
                <a:gridCol w="4114800">
                  <a:extLst>
                    <a:ext uri="{9D8B030D-6E8A-4147-A177-3AD203B41FA5}">
                      <a16:colId xmlns:a16="http://schemas.microsoft.com/office/drawing/2014/main" val="20000"/>
                    </a:ext>
                  </a:extLst>
                </a:gridCol>
                <a:gridCol w="4114800">
                  <a:extLst>
                    <a:ext uri="{9D8B030D-6E8A-4147-A177-3AD203B41FA5}">
                      <a16:colId xmlns:a16="http://schemas.microsoft.com/office/drawing/2014/main" val="20001"/>
                    </a:ext>
                  </a:extLst>
                </a:gridCol>
              </a:tblGrid>
              <a:tr h="370840">
                <a:tc>
                  <a:txBody>
                    <a:bodyPr/>
                    <a:lstStyle/>
                    <a:p>
                      <a:r>
                        <a:rPr lang="en-US" dirty="0"/>
                        <a:t>User Manuals</a:t>
                      </a:r>
                      <a:endParaRPr lang="en-IN" dirty="0"/>
                    </a:p>
                  </a:txBody>
                  <a:tcPr/>
                </a:tc>
                <a:tc>
                  <a:txBody>
                    <a:bodyPr/>
                    <a:lstStyle/>
                    <a:p>
                      <a:r>
                        <a:rPr lang="en-US" dirty="0"/>
                        <a:t>Operational Manuals</a:t>
                      </a:r>
                      <a:endParaRPr lang="en-IN" dirty="0"/>
                    </a:p>
                  </a:txBody>
                  <a:tcPr/>
                </a:tc>
                <a:extLst>
                  <a:ext uri="{0D108BD9-81ED-4DB2-BD59-A6C34878D82A}">
                    <a16:rowId xmlns:a16="http://schemas.microsoft.com/office/drawing/2014/main" val="10000"/>
                  </a:ext>
                </a:extLst>
              </a:tr>
            </a:tbl>
          </a:graphicData>
        </a:graphic>
      </p:graphicFrame>
      <p:sp>
        <p:nvSpPr>
          <p:cNvPr id="5" name="TextBox 4"/>
          <p:cNvSpPr txBox="1"/>
          <p:nvPr/>
        </p:nvSpPr>
        <p:spPr>
          <a:xfrm>
            <a:off x="1657753" y="2609566"/>
            <a:ext cx="3581400" cy="381000"/>
          </a:xfrm>
          <a:prstGeom prst="rect">
            <a:avLst/>
          </a:prstGeom>
          <a:noFill/>
        </p:spPr>
        <p:txBody>
          <a:bodyPr wrap="square" rtlCol="0">
            <a:spAutoFit/>
          </a:bodyPr>
          <a:lstStyle/>
          <a:p>
            <a:r>
              <a:rPr lang="en-US" dirty="0"/>
              <a:t>System Overview</a:t>
            </a:r>
            <a:endParaRPr lang="en-IN" dirty="0"/>
          </a:p>
        </p:txBody>
      </p:sp>
      <p:sp>
        <p:nvSpPr>
          <p:cNvPr id="7" name="TextBox 6"/>
          <p:cNvSpPr txBox="1"/>
          <p:nvPr/>
        </p:nvSpPr>
        <p:spPr>
          <a:xfrm>
            <a:off x="1762385" y="3222009"/>
            <a:ext cx="3581400" cy="381000"/>
          </a:xfrm>
          <a:prstGeom prst="rect">
            <a:avLst/>
          </a:prstGeom>
          <a:noFill/>
        </p:spPr>
        <p:txBody>
          <a:bodyPr wrap="square" rtlCol="0">
            <a:spAutoFit/>
          </a:bodyPr>
          <a:lstStyle/>
          <a:p>
            <a:r>
              <a:rPr lang="en-US" dirty="0"/>
              <a:t>Reference Guide</a:t>
            </a:r>
            <a:endParaRPr lang="en-IN" dirty="0"/>
          </a:p>
        </p:txBody>
      </p:sp>
      <p:sp>
        <p:nvSpPr>
          <p:cNvPr id="8" name="TextBox 7"/>
          <p:cNvSpPr txBox="1"/>
          <p:nvPr/>
        </p:nvSpPr>
        <p:spPr>
          <a:xfrm>
            <a:off x="1751012" y="3962400"/>
            <a:ext cx="3581400" cy="381000"/>
          </a:xfrm>
          <a:prstGeom prst="rect">
            <a:avLst/>
          </a:prstGeom>
          <a:noFill/>
        </p:spPr>
        <p:txBody>
          <a:bodyPr wrap="square" rtlCol="0">
            <a:spAutoFit/>
          </a:bodyPr>
          <a:lstStyle/>
          <a:p>
            <a:r>
              <a:rPr lang="en-US" dirty="0"/>
              <a:t>Beginners Guide Tutorial</a:t>
            </a:r>
            <a:endParaRPr lang="en-IN" dirty="0"/>
          </a:p>
        </p:txBody>
      </p:sp>
      <p:sp>
        <p:nvSpPr>
          <p:cNvPr id="9" name="TextBox 8"/>
          <p:cNvSpPr txBox="1"/>
          <p:nvPr/>
        </p:nvSpPr>
        <p:spPr>
          <a:xfrm>
            <a:off x="1713481" y="4572000"/>
            <a:ext cx="3581400" cy="381000"/>
          </a:xfrm>
          <a:prstGeom prst="rect">
            <a:avLst/>
          </a:prstGeom>
          <a:noFill/>
        </p:spPr>
        <p:txBody>
          <a:bodyPr wrap="square" rtlCol="0">
            <a:spAutoFit/>
          </a:bodyPr>
          <a:lstStyle/>
          <a:p>
            <a:r>
              <a:rPr lang="en-US" dirty="0"/>
              <a:t>Terminology and Help manuals</a:t>
            </a:r>
            <a:endParaRPr lang="en-IN" dirty="0"/>
          </a:p>
        </p:txBody>
      </p:sp>
      <p:cxnSp>
        <p:nvCxnSpPr>
          <p:cNvPr id="11" name="Straight Connector 10"/>
          <p:cNvCxnSpPr/>
          <p:nvPr/>
        </p:nvCxnSpPr>
        <p:spPr>
          <a:xfrm>
            <a:off x="3046412" y="2286000"/>
            <a:ext cx="0" cy="3235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970212" y="2808596"/>
            <a:ext cx="0" cy="3235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970212" y="3603009"/>
            <a:ext cx="0" cy="3235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986134" y="4312693"/>
            <a:ext cx="0" cy="323566"/>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094412" y="3603009"/>
            <a:ext cx="3581400" cy="381000"/>
          </a:xfrm>
          <a:prstGeom prst="rect">
            <a:avLst/>
          </a:prstGeom>
          <a:noFill/>
        </p:spPr>
        <p:txBody>
          <a:bodyPr wrap="square" rtlCol="0">
            <a:spAutoFit/>
          </a:bodyPr>
          <a:lstStyle/>
          <a:p>
            <a:r>
              <a:rPr lang="en-US" dirty="0"/>
              <a:t>Maintenance Guide</a:t>
            </a:r>
            <a:endParaRPr lang="en-IN" dirty="0"/>
          </a:p>
        </p:txBody>
      </p:sp>
      <p:sp>
        <p:nvSpPr>
          <p:cNvPr id="16" name="TextBox 15"/>
          <p:cNvSpPr txBox="1"/>
          <p:nvPr/>
        </p:nvSpPr>
        <p:spPr>
          <a:xfrm>
            <a:off x="6083608" y="3125907"/>
            <a:ext cx="3581400" cy="381000"/>
          </a:xfrm>
          <a:prstGeom prst="rect">
            <a:avLst/>
          </a:prstGeom>
          <a:noFill/>
        </p:spPr>
        <p:txBody>
          <a:bodyPr wrap="square" rtlCol="0">
            <a:spAutoFit/>
          </a:bodyPr>
          <a:lstStyle/>
          <a:p>
            <a:r>
              <a:rPr lang="en-US" dirty="0"/>
              <a:t>System Administration Guide</a:t>
            </a:r>
            <a:endParaRPr lang="en-IN" dirty="0"/>
          </a:p>
        </p:txBody>
      </p:sp>
      <p:sp>
        <p:nvSpPr>
          <p:cNvPr id="17" name="TextBox 16"/>
          <p:cNvSpPr txBox="1"/>
          <p:nvPr/>
        </p:nvSpPr>
        <p:spPr>
          <a:xfrm>
            <a:off x="6094412" y="2533366"/>
            <a:ext cx="3581400" cy="381000"/>
          </a:xfrm>
          <a:prstGeom prst="rect">
            <a:avLst/>
          </a:prstGeom>
          <a:noFill/>
        </p:spPr>
        <p:txBody>
          <a:bodyPr wrap="square" rtlCol="0">
            <a:spAutoFit/>
          </a:bodyPr>
          <a:lstStyle/>
          <a:p>
            <a:r>
              <a:rPr lang="en-US" dirty="0"/>
              <a:t>Installation Guide</a:t>
            </a:r>
            <a:endParaRPr lang="en-IN" dirty="0"/>
          </a:p>
        </p:txBody>
      </p:sp>
      <p:cxnSp>
        <p:nvCxnSpPr>
          <p:cNvPr id="19" name="Straight Connector 18"/>
          <p:cNvCxnSpPr/>
          <p:nvPr/>
        </p:nvCxnSpPr>
        <p:spPr>
          <a:xfrm>
            <a:off x="7085012" y="2286000"/>
            <a:ext cx="0" cy="4378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085012" y="2723866"/>
            <a:ext cx="0" cy="43786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7085012" y="3299916"/>
            <a:ext cx="0" cy="43786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1908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E7B71AE-89B8-4051-A5A9-F5B3D5D8BBDE}"/>
              </a:ext>
            </a:extLst>
          </p:cNvPr>
          <p:cNvPicPr>
            <a:picLocks noChangeAspect="1"/>
          </p:cNvPicPr>
          <p:nvPr/>
        </p:nvPicPr>
        <p:blipFill>
          <a:blip r:embed="rId3"/>
          <a:stretch>
            <a:fillRect/>
          </a:stretch>
        </p:blipFill>
        <p:spPr>
          <a:xfrm>
            <a:off x="0" y="12778"/>
            <a:ext cx="12188825" cy="6845222"/>
          </a:xfrm>
          <a:prstGeom prst="rect">
            <a:avLst/>
          </a:prstGeom>
        </p:spPr>
      </p:pic>
    </p:spTree>
    <p:extLst>
      <p:ext uri="{BB962C8B-B14F-4D97-AF65-F5344CB8AC3E}">
        <p14:creationId xmlns:p14="http://schemas.microsoft.com/office/powerpoint/2010/main" val="1486769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CF836-AEF1-46F0-B9DC-565135EE167D}"/>
              </a:ext>
            </a:extLst>
          </p:cNvPr>
          <p:cNvSpPr>
            <a:spLocks noGrp="1"/>
          </p:cNvSpPr>
          <p:nvPr>
            <p:ph type="title"/>
          </p:nvPr>
        </p:nvSpPr>
        <p:spPr/>
        <p:txBody>
          <a:bodyPr/>
          <a:lstStyle/>
          <a:p>
            <a:r>
              <a:rPr lang="en-IN" dirty="0"/>
              <a:t>SOFTWARE INDUSTRY TEAM STRUCTURE</a:t>
            </a:r>
          </a:p>
        </p:txBody>
      </p:sp>
      <p:pic>
        <p:nvPicPr>
          <p:cNvPr id="7" name="Content Placeholder 6">
            <a:extLst>
              <a:ext uri="{FF2B5EF4-FFF2-40B4-BE49-F238E27FC236}">
                <a16:creationId xmlns:a16="http://schemas.microsoft.com/office/drawing/2014/main" id="{92279DDB-CF1B-4B72-AA9E-6AB97245DE8D}"/>
              </a:ext>
            </a:extLst>
          </p:cNvPr>
          <p:cNvPicPr>
            <a:picLocks noGrp="1" noChangeAspect="1"/>
          </p:cNvPicPr>
          <p:nvPr>
            <p:ph idx="1"/>
          </p:nvPr>
        </p:nvPicPr>
        <p:blipFill>
          <a:blip r:embed="rId3"/>
          <a:stretch>
            <a:fillRect/>
          </a:stretch>
        </p:blipFill>
        <p:spPr>
          <a:xfrm>
            <a:off x="186045" y="2685424"/>
            <a:ext cx="1431602" cy="1431602"/>
          </a:xfrm>
          <a:prstGeom prst="rect">
            <a:avLst/>
          </a:prstGeom>
        </p:spPr>
      </p:pic>
      <p:sp>
        <p:nvSpPr>
          <p:cNvPr id="9" name="Rectangle 8">
            <a:extLst>
              <a:ext uri="{FF2B5EF4-FFF2-40B4-BE49-F238E27FC236}">
                <a16:creationId xmlns:a16="http://schemas.microsoft.com/office/drawing/2014/main" id="{40EAB0FC-BD94-4C17-9E1F-CD7C3D6817E4}"/>
              </a:ext>
            </a:extLst>
          </p:cNvPr>
          <p:cNvSpPr/>
          <p:nvPr/>
        </p:nvSpPr>
        <p:spPr>
          <a:xfrm>
            <a:off x="128866" y="4221088"/>
            <a:ext cx="1717074" cy="530996"/>
          </a:xfrm>
          <a:prstGeom prst="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Product Owner/Client</a:t>
            </a:r>
          </a:p>
        </p:txBody>
      </p:sp>
      <p:pic>
        <p:nvPicPr>
          <p:cNvPr id="3" name="Picture 2">
            <a:extLst>
              <a:ext uri="{FF2B5EF4-FFF2-40B4-BE49-F238E27FC236}">
                <a16:creationId xmlns:a16="http://schemas.microsoft.com/office/drawing/2014/main" id="{78896351-CAF9-4171-B9EE-B23ED0AE0D3E}"/>
              </a:ext>
            </a:extLst>
          </p:cNvPr>
          <p:cNvPicPr>
            <a:picLocks noChangeAspect="1"/>
          </p:cNvPicPr>
          <p:nvPr/>
        </p:nvPicPr>
        <p:blipFill>
          <a:blip r:embed="rId4"/>
          <a:stretch>
            <a:fillRect/>
          </a:stretch>
        </p:blipFill>
        <p:spPr>
          <a:xfrm>
            <a:off x="2365431" y="1695875"/>
            <a:ext cx="1008112" cy="1452683"/>
          </a:xfrm>
          <a:prstGeom prst="rect">
            <a:avLst/>
          </a:prstGeom>
        </p:spPr>
      </p:pic>
      <p:pic>
        <p:nvPicPr>
          <p:cNvPr id="4" name="Picture 3">
            <a:extLst>
              <a:ext uri="{FF2B5EF4-FFF2-40B4-BE49-F238E27FC236}">
                <a16:creationId xmlns:a16="http://schemas.microsoft.com/office/drawing/2014/main" id="{ABEEF70F-8DDA-448A-9E3C-71631EC50984}"/>
              </a:ext>
            </a:extLst>
          </p:cNvPr>
          <p:cNvPicPr>
            <a:picLocks noChangeAspect="1"/>
          </p:cNvPicPr>
          <p:nvPr/>
        </p:nvPicPr>
        <p:blipFill>
          <a:blip r:embed="rId5"/>
          <a:stretch>
            <a:fillRect/>
          </a:stretch>
        </p:blipFill>
        <p:spPr>
          <a:xfrm>
            <a:off x="3718148" y="4752084"/>
            <a:ext cx="1249167" cy="1452683"/>
          </a:xfrm>
          <a:prstGeom prst="rect">
            <a:avLst/>
          </a:prstGeom>
        </p:spPr>
      </p:pic>
      <p:pic>
        <p:nvPicPr>
          <p:cNvPr id="5" name="Picture 4">
            <a:extLst>
              <a:ext uri="{FF2B5EF4-FFF2-40B4-BE49-F238E27FC236}">
                <a16:creationId xmlns:a16="http://schemas.microsoft.com/office/drawing/2014/main" id="{FFFDBB66-5084-48A7-9C09-F440BD7E370E}"/>
              </a:ext>
            </a:extLst>
          </p:cNvPr>
          <p:cNvPicPr>
            <a:picLocks noChangeAspect="1"/>
          </p:cNvPicPr>
          <p:nvPr/>
        </p:nvPicPr>
        <p:blipFill>
          <a:blip r:embed="rId6"/>
          <a:stretch>
            <a:fillRect/>
          </a:stretch>
        </p:blipFill>
        <p:spPr>
          <a:xfrm>
            <a:off x="4963738" y="1695874"/>
            <a:ext cx="1427492" cy="1452683"/>
          </a:xfrm>
          <a:prstGeom prst="rect">
            <a:avLst/>
          </a:prstGeom>
        </p:spPr>
      </p:pic>
      <p:pic>
        <p:nvPicPr>
          <p:cNvPr id="6" name="Picture 5">
            <a:extLst>
              <a:ext uri="{FF2B5EF4-FFF2-40B4-BE49-F238E27FC236}">
                <a16:creationId xmlns:a16="http://schemas.microsoft.com/office/drawing/2014/main" id="{09F00651-29F8-4DD6-B06D-AA835B23AC0A}"/>
              </a:ext>
            </a:extLst>
          </p:cNvPr>
          <p:cNvPicPr>
            <a:picLocks noChangeAspect="1"/>
          </p:cNvPicPr>
          <p:nvPr/>
        </p:nvPicPr>
        <p:blipFill>
          <a:blip r:embed="rId7"/>
          <a:stretch>
            <a:fillRect/>
          </a:stretch>
        </p:blipFill>
        <p:spPr>
          <a:xfrm>
            <a:off x="7102524" y="4847401"/>
            <a:ext cx="1215721" cy="1452683"/>
          </a:xfrm>
          <a:prstGeom prst="rect">
            <a:avLst/>
          </a:prstGeom>
        </p:spPr>
      </p:pic>
      <p:pic>
        <p:nvPicPr>
          <p:cNvPr id="8" name="Picture 7">
            <a:extLst>
              <a:ext uri="{FF2B5EF4-FFF2-40B4-BE49-F238E27FC236}">
                <a16:creationId xmlns:a16="http://schemas.microsoft.com/office/drawing/2014/main" id="{E3B71BC4-4932-491A-9EAA-06B03936F33D}"/>
              </a:ext>
            </a:extLst>
          </p:cNvPr>
          <p:cNvPicPr>
            <a:picLocks noChangeAspect="1"/>
          </p:cNvPicPr>
          <p:nvPr/>
        </p:nvPicPr>
        <p:blipFill>
          <a:blip r:embed="rId8"/>
          <a:stretch>
            <a:fillRect/>
          </a:stretch>
        </p:blipFill>
        <p:spPr>
          <a:xfrm>
            <a:off x="7952818" y="2116612"/>
            <a:ext cx="1213173" cy="1418216"/>
          </a:xfrm>
          <a:prstGeom prst="rect">
            <a:avLst/>
          </a:prstGeom>
        </p:spPr>
      </p:pic>
      <p:pic>
        <p:nvPicPr>
          <p:cNvPr id="10" name="Picture 9">
            <a:extLst>
              <a:ext uri="{FF2B5EF4-FFF2-40B4-BE49-F238E27FC236}">
                <a16:creationId xmlns:a16="http://schemas.microsoft.com/office/drawing/2014/main" id="{D347B5CF-5F46-413A-A57F-6386C5F26827}"/>
              </a:ext>
            </a:extLst>
          </p:cNvPr>
          <p:cNvPicPr>
            <a:picLocks noChangeAspect="1"/>
          </p:cNvPicPr>
          <p:nvPr/>
        </p:nvPicPr>
        <p:blipFill>
          <a:blip r:embed="rId9"/>
          <a:stretch>
            <a:fillRect/>
          </a:stretch>
        </p:blipFill>
        <p:spPr>
          <a:xfrm>
            <a:off x="10456155" y="1850715"/>
            <a:ext cx="1028700" cy="1143000"/>
          </a:xfrm>
          <a:prstGeom prst="rect">
            <a:avLst/>
          </a:prstGeom>
        </p:spPr>
      </p:pic>
      <p:pic>
        <p:nvPicPr>
          <p:cNvPr id="11" name="Picture 10">
            <a:extLst>
              <a:ext uri="{FF2B5EF4-FFF2-40B4-BE49-F238E27FC236}">
                <a16:creationId xmlns:a16="http://schemas.microsoft.com/office/drawing/2014/main" id="{1BD15E50-14F0-4354-B01E-DB6250C6B43E}"/>
              </a:ext>
            </a:extLst>
          </p:cNvPr>
          <p:cNvPicPr>
            <a:picLocks noChangeAspect="1"/>
          </p:cNvPicPr>
          <p:nvPr/>
        </p:nvPicPr>
        <p:blipFill>
          <a:blip r:embed="rId10"/>
          <a:stretch>
            <a:fillRect/>
          </a:stretch>
        </p:blipFill>
        <p:spPr>
          <a:xfrm>
            <a:off x="10270876" y="4878350"/>
            <a:ext cx="1028700" cy="1200150"/>
          </a:xfrm>
          <a:prstGeom prst="rect">
            <a:avLst/>
          </a:prstGeom>
        </p:spPr>
      </p:pic>
      <p:sp>
        <p:nvSpPr>
          <p:cNvPr id="12" name="Rectangle 11">
            <a:extLst>
              <a:ext uri="{FF2B5EF4-FFF2-40B4-BE49-F238E27FC236}">
                <a16:creationId xmlns:a16="http://schemas.microsoft.com/office/drawing/2014/main" id="{0EF37B12-A1FB-4268-8482-3B344B34AFEA}"/>
              </a:ext>
            </a:extLst>
          </p:cNvPr>
          <p:cNvSpPr/>
          <p:nvPr/>
        </p:nvSpPr>
        <p:spPr>
          <a:xfrm>
            <a:off x="2001074" y="3210702"/>
            <a:ext cx="1717074" cy="530996"/>
          </a:xfrm>
          <a:prstGeom prst="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UX Designer</a:t>
            </a:r>
          </a:p>
        </p:txBody>
      </p:sp>
      <p:sp>
        <p:nvSpPr>
          <p:cNvPr id="13" name="Rectangle 12">
            <a:extLst>
              <a:ext uri="{FF2B5EF4-FFF2-40B4-BE49-F238E27FC236}">
                <a16:creationId xmlns:a16="http://schemas.microsoft.com/office/drawing/2014/main" id="{B9BEE2C8-92F7-488B-95A1-A4D79AC93585}"/>
              </a:ext>
            </a:extLst>
          </p:cNvPr>
          <p:cNvSpPr/>
          <p:nvPr/>
        </p:nvSpPr>
        <p:spPr>
          <a:xfrm>
            <a:off x="3400347" y="6300084"/>
            <a:ext cx="1717074" cy="530996"/>
          </a:xfrm>
          <a:prstGeom prst="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System Analyst</a:t>
            </a:r>
          </a:p>
        </p:txBody>
      </p:sp>
      <p:sp>
        <p:nvSpPr>
          <p:cNvPr id="14" name="Rectangle 13">
            <a:extLst>
              <a:ext uri="{FF2B5EF4-FFF2-40B4-BE49-F238E27FC236}">
                <a16:creationId xmlns:a16="http://schemas.microsoft.com/office/drawing/2014/main" id="{EF520703-93FC-4EE5-9BB4-0AB4087FE635}"/>
              </a:ext>
            </a:extLst>
          </p:cNvPr>
          <p:cNvSpPr/>
          <p:nvPr/>
        </p:nvSpPr>
        <p:spPr>
          <a:xfrm>
            <a:off x="4838233" y="3322790"/>
            <a:ext cx="1717074" cy="530996"/>
          </a:xfrm>
          <a:prstGeom prst="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Developer</a:t>
            </a:r>
          </a:p>
        </p:txBody>
      </p:sp>
      <p:sp>
        <p:nvSpPr>
          <p:cNvPr id="15" name="Rectangle 14">
            <a:extLst>
              <a:ext uri="{FF2B5EF4-FFF2-40B4-BE49-F238E27FC236}">
                <a16:creationId xmlns:a16="http://schemas.microsoft.com/office/drawing/2014/main" id="{84702A43-32E5-4CA0-A657-BBDB0759C1B4}"/>
              </a:ext>
            </a:extLst>
          </p:cNvPr>
          <p:cNvSpPr/>
          <p:nvPr/>
        </p:nvSpPr>
        <p:spPr>
          <a:xfrm>
            <a:off x="6919153" y="6295820"/>
            <a:ext cx="1717074" cy="530996"/>
          </a:xfrm>
          <a:prstGeom prst="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Tester</a:t>
            </a:r>
          </a:p>
        </p:txBody>
      </p:sp>
      <p:sp>
        <p:nvSpPr>
          <p:cNvPr id="16" name="Rectangle 15">
            <a:extLst>
              <a:ext uri="{FF2B5EF4-FFF2-40B4-BE49-F238E27FC236}">
                <a16:creationId xmlns:a16="http://schemas.microsoft.com/office/drawing/2014/main" id="{F080B388-3010-4C09-989A-10B2458BB6E1}"/>
              </a:ext>
            </a:extLst>
          </p:cNvPr>
          <p:cNvSpPr/>
          <p:nvPr/>
        </p:nvSpPr>
        <p:spPr>
          <a:xfrm>
            <a:off x="7681557" y="3598092"/>
            <a:ext cx="1717074" cy="530996"/>
          </a:xfrm>
          <a:prstGeom prst="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Project Manager</a:t>
            </a:r>
          </a:p>
        </p:txBody>
      </p:sp>
      <p:sp>
        <p:nvSpPr>
          <p:cNvPr id="17" name="Rectangle 16">
            <a:extLst>
              <a:ext uri="{FF2B5EF4-FFF2-40B4-BE49-F238E27FC236}">
                <a16:creationId xmlns:a16="http://schemas.microsoft.com/office/drawing/2014/main" id="{0978AEFD-05C4-4162-B408-6D81AA853223}"/>
              </a:ext>
            </a:extLst>
          </p:cNvPr>
          <p:cNvSpPr/>
          <p:nvPr/>
        </p:nvSpPr>
        <p:spPr>
          <a:xfrm>
            <a:off x="10187751" y="3067096"/>
            <a:ext cx="1717074" cy="530996"/>
          </a:xfrm>
          <a:prstGeom prst="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Release Engineer</a:t>
            </a:r>
          </a:p>
        </p:txBody>
      </p:sp>
      <p:sp>
        <p:nvSpPr>
          <p:cNvPr id="18" name="Rectangle 17">
            <a:extLst>
              <a:ext uri="{FF2B5EF4-FFF2-40B4-BE49-F238E27FC236}">
                <a16:creationId xmlns:a16="http://schemas.microsoft.com/office/drawing/2014/main" id="{1662C409-6244-4D49-86D9-9474C473C217}"/>
              </a:ext>
            </a:extLst>
          </p:cNvPr>
          <p:cNvSpPr/>
          <p:nvPr/>
        </p:nvSpPr>
        <p:spPr>
          <a:xfrm>
            <a:off x="9912899" y="6249353"/>
            <a:ext cx="1717074" cy="530996"/>
          </a:xfrm>
          <a:prstGeom prst="rect">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DBA</a:t>
            </a:r>
          </a:p>
        </p:txBody>
      </p:sp>
      <p:sp>
        <p:nvSpPr>
          <p:cNvPr id="19" name="Arrow: Right 18">
            <a:extLst>
              <a:ext uri="{FF2B5EF4-FFF2-40B4-BE49-F238E27FC236}">
                <a16:creationId xmlns:a16="http://schemas.microsoft.com/office/drawing/2014/main" id="{D543A010-050D-4B21-86E3-98F5AD001279}"/>
              </a:ext>
            </a:extLst>
          </p:cNvPr>
          <p:cNvSpPr/>
          <p:nvPr/>
        </p:nvSpPr>
        <p:spPr>
          <a:xfrm>
            <a:off x="1773932" y="2462719"/>
            <a:ext cx="591499" cy="530996"/>
          </a:xfrm>
          <a:prstGeom prst="right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Arrow: Down 19">
            <a:extLst>
              <a:ext uri="{FF2B5EF4-FFF2-40B4-BE49-F238E27FC236}">
                <a16:creationId xmlns:a16="http://schemas.microsoft.com/office/drawing/2014/main" id="{D6ABD99B-AEC0-42B2-BD67-E776191B023D}"/>
              </a:ext>
            </a:extLst>
          </p:cNvPr>
          <p:cNvSpPr/>
          <p:nvPr/>
        </p:nvSpPr>
        <p:spPr>
          <a:xfrm>
            <a:off x="3373543" y="3853786"/>
            <a:ext cx="675570" cy="802981"/>
          </a:xfrm>
          <a:prstGeom prst="down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Up 20">
            <a:extLst>
              <a:ext uri="{FF2B5EF4-FFF2-40B4-BE49-F238E27FC236}">
                <a16:creationId xmlns:a16="http://schemas.microsoft.com/office/drawing/2014/main" id="{9F706845-E9D5-46B9-9A34-5905AFF8E110}"/>
              </a:ext>
            </a:extLst>
          </p:cNvPr>
          <p:cNvSpPr/>
          <p:nvPr/>
        </p:nvSpPr>
        <p:spPr>
          <a:xfrm>
            <a:off x="5117421" y="3949103"/>
            <a:ext cx="544943" cy="898298"/>
          </a:xfrm>
          <a:prstGeom prst="up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Down 21">
            <a:extLst>
              <a:ext uri="{FF2B5EF4-FFF2-40B4-BE49-F238E27FC236}">
                <a16:creationId xmlns:a16="http://schemas.microsoft.com/office/drawing/2014/main" id="{A57E4765-3DB3-49FC-9723-1D733EE3325A}"/>
              </a:ext>
            </a:extLst>
          </p:cNvPr>
          <p:cNvSpPr/>
          <p:nvPr/>
        </p:nvSpPr>
        <p:spPr>
          <a:xfrm>
            <a:off x="6546654" y="3958363"/>
            <a:ext cx="675570" cy="802981"/>
          </a:xfrm>
          <a:prstGeom prst="down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Arrow: Up 22">
            <a:extLst>
              <a:ext uri="{FF2B5EF4-FFF2-40B4-BE49-F238E27FC236}">
                <a16:creationId xmlns:a16="http://schemas.microsoft.com/office/drawing/2014/main" id="{4BCA56A4-8A68-47B6-AF5D-592C1499A531}"/>
              </a:ext>
            </a:extLst>
          </p:cNvPr>
          <p:cNvSpPr/>
          <p:nvPr/>
        </p:nvSpPr>
        <p:spPr>
          <a:xfrm>
            <a:off x="8716755" y="4129088"/>
            <a:ext cx="544943" cy="898298"/>
          </a:xfrm>
          <a:prstGeom prst="upArrow">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184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644944-9BA7-41DF-82B8-E128588175FC}"/>
              </a:ext>
            </a:extLst>
          </p:cNvPr>
          <p:cNvPicPr>
            <a:picLocks noChangeAspect="1"/>
          </p:cNvPicPr>
          <p:nvPr/>
        </p:nvPicPr>
        <p:blipFill>
          <a:blip r:embed="rId3"/>
          <a:stretch>
            <a:fillRect/>
          </a:stretch>
        </p:blipFill>
        <p:spPr>
          <a:xfrm>
            <a:off x="1413891" y="948609"/>
            <a:ext cx="10440439" cy="5288703"/>
          </a:xfrm>
          <a:prstGeom prst="rect">
            <a:avLst/>
          </a:prstGeom>
        </p:spPr>
      </p:pic>
    </p:spTree>
    <p:extLst>
      <p:ext uri="{BB962C8B-B14F-4D97-AF65-F5344CB8AC3E}">
        <p14:creationId xmlns:p14="http://schemas.microsoft.com/office/powerpoint/2010/main" val="3644010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0CE229-72C5-4421-A401-5910209A54B5}"/>
              </a:ext>
            </a:extLst>
          </p:cNvPr>
          <p:cNvPicPr>
            <a:picLocks noChangeAspect="1"/>
          </p:cNvPicPr>
          <p:nvPr/>
        </p:nvPicPr>
        <p:blipFill>
          <a:blip r:embed="rId2"/>
          <a:stretch>
            <a:fillRect/>
          </a:stretch>
        </p:blipFill>
        <p:spPr>
          <a:xfrm>
            <a:off x="837828" y="260648"/>
            <a:ext cx="9577064" cy="4692762"/>
          </a:xfrm>
          <a:prstGeom prst="rect">
            <a:avLst/>
          </a:prstGeom>
        </p:spPr>
      </p:pic>
      <p:sp>
        <p:nvSpPr>
          <p:cNvPr id="10" name="TextBox 9">
            <a:extLst>
              <a:ext uri="{FF2B5EF4-FFF2-40B4-BE49-F238E27FC236}">
                <a16:creationId xmlns:a16="http://schemas.microsoft.com/office/drawing/2014/main" id="{923182F3-77D4-4DF4-A05B-33B8D29474D3}"/>
              </a:ext>
            </a:extLst>
          </p:cNvPr>
          <p:cNvSpPr txBox="1"/>
          <p:nvPr/>
        </p:nvSpPr>
        <p:spPr>
          <a:xfrm>
            <a:off x="6310436" y="4941168"/>
            <a:ext cx="4719377" cy="432048"/>
          </a:xfrm>
          <a:prstGeom prst="rect">
            <a:avLst/>
          </a:prstGeom>
          <a:noFill/>
        </p:spPr>
        <p:txBody>
          <a:bodyPr wrap="square" rtlCol="0">
            <a:spAutoFit/>
          </a:bodyPr>
          <a:lstStyle/>
          <a:p>
            <a:pPr>
              <a:lnSpc>
                <a:spcPct val="90000"/>
              </a:lnSpc>
            </a:pPr>
            <a:r>
              <a:rPr lang="en-IN" sz="2400" dirty="0"/>
              <a:t>Source:step2qa.com</a:t>
            </a:r>
          </a:p>
        </p:txBody>
      </p:sp>
      <p:sp>
        <p:nvSpPr>
          <p:cNvPr id="18" name="TextBox 17">
            <a:extLst>
              <a:ext uri="{FF2B5EF4-FFF2-40B4-BE49-F238E27FC236}">
                <a16:creationId xmlns:a16="http://schemas.microsoft.com/office/drawing/2014/main" id="{AB04916B-2C46-461B-8087-2A99C46813BE}"/>
              </a:ext>
            </a:extLst>
          </p:cNvPr>
          <p:cNvSpPr txBox="1"/>
          <p:nvPr/>
        </p:nvSpPr>
        <p:spPr>
          <a:xfrm>
            <a:off x="702548" y="5733256"/>
            <a:ext cx="10297144" cy="428772"/>
          </a:xfrm>
          <a:prstGeom prst="rect">
            <a:avLst/>
          </a:prstGeom>
          <a:noFill/>
        </p:spPr>
        <p:txBody>
          <a:bodyPr wrap="square" rtlCol="0">
            <a:spAutoFit/>
          </a:bodyPr>
          <a:lstStyle/>
          <a:p>
            <a:pPr>
              <a:lnSpc>
                <a:spcPct val="90000"/>
              </a:lnSpc>
            </a:pPr>
            <a:r>
              <a:rPr lang="en-IN" sz="2400" b="1" dirty="0">
                <a:solidFill>
                  <a:schemeClr val="accent5">
                    <a:lumMod val="40000"/>
                    <a:lumOff val="60000"/>
                  </a:schemeClr>
                </a:solidFill>
                <a:latin typeface="Bell MT" panose="02020503060305020303" pitchFamily="18" charset="0"/>
              </a:rPr>
              <a:t>We use these terms whenever the system/application acts abnormally</a:t>
            </a:r>
          </a:p>
        </p:txBody>
      </p:sp>
    </p:spTree>
    <p:extLst>
      <p:ext uri="{BB962C8B-B14F-4D97-AF65-F5344CB8AC3E}">
        <p14:creationId xmlns:p14="http://schemas.microsoft.com/office/powerpoint/2010/main" val="3301495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BEBCDF8-BE17-4D6F-BAB0-224439AF96AF}"/>
              </a:ext>
            </a:extLst>
          </p:cNvPr>
          <p:cNvSpPr/>
          <p:nvPr/>
        </p:nvSpPr>
        <p:spPr>
          <a:xfrm>
            <a:off x="621804" y="620688"/>
            <a:ext cx="1632178"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Error</a:t>
            </a:r>
          </a:p>
        </p:txBody>
      </p:sp>
      <p:sp>
        <p:nvSpPr>
          <p:cNvPr id="5" name="TextBox 4">
            <a:extLst>
              <a:ext uri="{FF2B5EF4-FFF2-40B4-BE49-F238E27FC236}">
                <a16:creationId xmlns:a16="http://schemas.microsoft.com/office/drawing/2014/main" id="{43942AC5-D9D1-4B99-884B-9DE09B462EC4}"/>
              </a:ext>
            </a:extLst>
          </p:cNvPr>
          <p:cNvSpPr txBox="1"/>
          <p:nvPr/>
        </p:nvSpPr>
        <p:spPr>
          <a:xfrm>
            <a:off x="1125860" y="1700808"/>
            <a:ext cx="10369152" cy="3010055"/>
          </a:xfrm>
          <a:prstGeom prst="rect">
            <a:avLst/>
          </a:prstGeom>
          <a:noFill/>
        </p:spPr>
        <p:txBody>
          <a:bodyPr wrap="square" rtlCol="0">
            <a:spAutoFit/>
          </a:bodyPr>
          <a:lstStyle/>
          <a:p>
            <a:pPr algn="ctr">
              <a:lnSpc>
                <a:spcPct val="90000"/>
              </a:lnSpc>
            </a:pPr>
            <a:r>
              <a:rPr lang="en-IN" sz="2400" dirty="0">
                <a:solidFill>
                  <a:schemeClr val="accent5">
                    <a:lumMod val="40000"/>
                    <a:lumOff val="60000"/>
                  </a:schemeClr>
                </a:solidFill>
                <a:latin typeface="Bookman Old Style" panose="02050604050505020204" pitchFamily="18" charset="0"/>
              </a:rPr>
              <a:t>“Mistake in coding “</a:t>
            </a:r>
          </a:p>
          <a:p>
            <a:pPr marL="285750" indent="-285750">
              <a:buFont typeface="Wingdings" panose="05000000000000000000" pitchFamily="2" charset="2"/>
              <a:buChar char="§"/>
            </a:pPr>
            <a:r>
              <a:rPr lang="en-IN" sz="2400" dirty="0">
                <a:latin typeface="Bookman Old Style" panose="02050604050505020204" pitchFamily="18" charset="0"/>
              </a:rPr>
              <a:t>Developer can’t compile or run a program due to a coding mistake in a program.</a:t>
            </a:r>
          </a:p>
          <a:p>
            <a:pPr marL="285750" indent="-285750">
              <a:lnSpc>
                <a:spcPct val="300000"/>
              </a:lnSpc>
              <a:buFont typeface="Wingdings" panose="05000000000000000000" pitchFamily="2" charset="2"/>
              <a:buChar char="§"/>
            </a:pPr>
            <a:r>
              <a:rPr lang="en-IN" sz="2400" dirty="0">
                <a:latin typeface="Bookman Old Style" panose="02050604050505020204" pitchFamily="18" charset="0"/>
              </a:rPr>
              <a:t>May be caused by wrong login, loop or due to syntax</a:t>
            </a:r>
          </a:p>
          <a:p>
            <a:pPr marL="342900" indent="-342900">
              <a:buFont typeface="Wingdings" panose="05000000000000000000" pitchFamily="2" charset="2"/>
              <a:buChar char="§"/>
            </a:pPr>
            <a:r>
              <a:rPr lang="en-IN" sz="2400" dirty="0">
                <a:latin typeface="Bookman Old Style" panose="02050604050505020204" pitchFamily="18" charset="0"/>
              </a:rPr>
              <a:t>Errors tend to propagate; a requirements error may be magnified during design and amplified still more during coding</a:t>
            </a:r>
          </a:p>
        </p:txBody>
      </p:sp>
    </p:spTree>
    <p:extLst>
      <p:ext uri="{BB962C8B-B14F-4D97-AF65-F5344CB8AC3E}">
        <p14:creationId xmlns:p14="http://schemas.microsoft.com/office/powerpoint/2010/main" val="2974717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2000"/>
                                        <p:tgtEl>
                                          <p:spTgt spid="5">
                                            <p:txEl>
                                              <p:pRg st="1" end="1"/>
                                            </p:txEl>
                                          </p:spTgt>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2000"/>
                                        <p:tgtEl>
                                          <p:spTgt spid="5">
                                            <p:txEl>
                                              <p:pRg st="2" end="2"/>
                                            </p:txEl>
                                          </p:spTgt>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20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SRS Error</a:t>
            </a:r>
            <a:endParaRPr lang="en-IN" dirty="0"/>
          </a:p>
        </p:txBody>
      </p:sp>
      <p:sp>
        <p:nvSpPr>
          <p:cNvPr id="3" name="Content Placeholder 2"/>
          <p:cNvSpPr>
            <a:spLocks noGrp="1"/>
          </p:cNvSpPr>
          <p:nvPr>
            <p:ph idx="1"/>
          </p:nvPr>
        </p:nvSpPr>
        <p:spPr/>
        <p:txBody>
          <a:bodyPr>
            <a:normAutofit/>
          </a:bodyPr>
          <a:lstStyle/>
          <a:p>
            <a:r>
              <a:rPr lang="en-US" dirty="0"/>
              <a:t>In SRS it is written as 6+9=20 and our program prints output as 20 when 6 and 9 are inputs.</a:t>
            </a:r>
          </a:p>
          <a:p>
            <a:pPr marL="82296" indent="0" algn="ctr">
              <a:buNone/>
            </a:pPr>
            <a:r>
              <a:rPr lang="en-US" dirty="0">
                <a:solidFill>
                  <a:schemeClr val="accent3"/>
                </a:solidFill>
              </a:rPr>
              <a:t>“Is it a Bug”?</a:t>
            </a:r>
          </a:p>
          <a:p>
            <a:pPr>
              <a:buFont typeface="Arial" panose="020B0604020202020204" pitchFamily="34" charset="0"/>
              <a:buChar char="•"/>
            </a:pPr>
            <a:r>
              <a:rPr lang="en-US" dirty="0"/>
              <a:t>If the same input gives the output as 15, how can we interpret?</a:t>
            </a:r>
          </a:p>
          <a:p>
            <a:pPr>
              <a:buFont typeface="Arial" panose="020B0604020202020204" pitchFamily="34" charset="0"/>
              <a:buChar char="•"/>
            </a:pPr>
            <a:r>
              <a:rPr lang="en-US" dirty="0"/>
              <a:t>In an English like language, one sentence can make 2 different meanings.</a:t>
            </a:r>
          </a:p>
          <a:p>
            <a:pPr>
              <a:buFont typeface="Arial" panose="020B0604020202020204" pitchFamily="34" charset="0"/>
              <a:buChar char="•"/>
            </a:pPr>
            <a:r>
              <a:rPr lang="en-US" dirty="0"/>
              <a:t>Problems in writing good SRS have also become one of the problem of software Testing.</a:t>
            </a:r>
          </a:p>
        </p:txBody>
      </p:sp>
    </p:spTree>
    <p:extLst>
      <p:ext uri="{BB962C8B-B14F-4D97-AF65-F5344CB8AC3E}">
        <p14:creationId xmlns:p14="http://schemas.microsoft.com/office/powerpoint/2010/main" val="3703034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BEBCDF8-BE17-4D6F-BAB0-224439AF96AF}"/>
              </a:ext>
            </a:extLst>
          </p:cNvPr>
          <p:cNvSpPr/>
          <p:nvPr/>
        </p:nvSpPr>
        <p:spPr>
          <a:xfrm>
            <a:off x="777294" y="620688"/>
            <a:ext cx="3084869"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Fault</a:t>
            </a:r>
          </a:p>
        </p:txBody>
      </p:sp>
      <p:sp>
        <p:nvSpPr>
          <p:cNvPr id="5" name="TextBox 4">
            <a:extLst>
              <a:ext uri="{FF2B5EF4-FFF2-40B4-BE49-F238E27FC236}">
                <a16:creationId xmlns:a16="http://schemas.microsoft.com/office/drawing/2014/main" id="{43942AC5-D9D1-4B99-884B-9DE09B462EC4}"/>
              </a:ext>
            </a:extLst>
          </p:cNvPr>
          <p:cNvSpPr txBox="1"/>
          <p:nvPr/>
        </p:nvSpPr>
        <p:spPr>
          <a:xfrm>
            <a:off x="477788" y="1700808"/>
            <a:ext cx="11017224" cy="2271391"/>
          </a:xfrm>
          <a:prstGeom prst="rect">
            <a:avLst/>
          </a:prstGeom>
          <a:noFill/>
        </p:spPr>
        <p:txBody>
          <a:bodyPr wrap="square" rtlCol="0">
            <a:spAutoFit/>
          </a:bodyPr>
          <a:lstStyle/>
          <a:p>
            <a:pPr algn="ctr">
              <a:lnSpc>
                <a:spcPct val="90000"/>
              </a:lnSpc>
            </a:pPr>
            <a:r>
              <a:rPr lang="en-IN" sz="2400" dirty="0">
                <a:solidFill>
                  <a:schemeClr val="accent5">
                    <a:lumMod val="40000"/>
                    <a:lumOff val="60000"/>
                  </a:schemeClr>
                </a:solidFill>
                <a:latin typeface="Bookman Old Style" panose="02050604050505020204" pitchFamily="18" charset="0"/>
              </a:rPr>
              <a:t>“Representation of an Error“</a:t>
            </a:r>
          </a:p>
          <a:p>
            <a:pPr marL="285750" indent="-285750" algn="just">
              <a:buFont typeface="Arial" panose="020B0604020202020204" pitchFamily="34" charset="0"/>
              <a:buChar char="•"/>
            </a:pPr>
            <a:r>
              <a:rPr lang="en-IN" sz="2400" dirty="0">
                <a:latin typeface="Bookman Old Style" panose="02050604050505020204" pitchFamily="18" charset="0"/>
              </a:rPr>
              <a:t>error of omission results in a fault in which something is missing that should be present in the representation.</a:t>
            </a:r>
          </a:p>
          <a:p>
            <a:pPr marL="342900" indent="-342900" algn="just">
              <a:buFont typeface="Arial" panose="020B0604020202020204" pitchFamily="34" charset="0"/>
              <a:buChar char="•"/>
            </a:pPr>
            <a:r>
              <a:rPr lang="en-IN" sz="2400" dirty="0">
                <a:latin typeface="Bookman Old Style" panose="02050604050505020204" pitchFamily="18" charset="0"/>
              </a:rPr>
              <a:t>An incorrect step, process or data definition in a computer program which causes the program to perform in an unintended or unanticipated manner</a:t>
            </a:r>
          </a:p>
        </p:txBody>
      </p:sp>
      <p:graphicFrame>
        <p:nvGraphicFramePr>
          <p:cNvPr id="2" name="Diagram 1">
            <a:extLst>
              <a:ext uri="{FF2B5EF4-FFF2-40B4-BE49-F238E27FC236}">
                <a16:creationId xmlns:a16="http://schemas.microsoft.com/office/drawing/2014/main" id="{1136501B-BC64-4B7B-9617-C31DB9B62F4E}"/>
              </a:ext>
            </a:extLst>
          </p:cNvPr>
          <p:cNvGraphicFramePr/>
          <p:nvPr>
            <p:extLst>
              <p:ext uri="{D42A27DB-BD31-4B8C-83A1-F6EECF244321}">
                <p14:modId xmlns:p14="http://schemas.microsoft.com/office/powerpoint/2010/main" val="1418175218"/>
              </p:ext>
            </p:extLst>
          </p:nvPr>
        </p:nvGraphicFramePr>
        <p:xfrm>
          <a:off x="2322967" y="3972199"/>
          <a:ext cx="8208912" cy="28083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9253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2000"/>
                                        <p:tgtEl>
                                          <p:spTgt spid="5">
                                            <p:txEl>
                                              <p:pRg st="1" end="1"/>
                                            </p:txEl>
                                          </p:spTgt>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2000"/>
                                        <p:tgtEl>
                                          <p:spTgt spid="5">
                                            <p:txEl>
                                              <p:pRg st="2" end="2"/>
                                            </p:txEl>
                                          </p:spTgt>
                                        </p:tgtEl>
                                      </p:cBhvr>
                                    </p:animEffect>
                                  </p:childTnLst>
                                </p:cTn>
                              </p:par>
                            </p:childTnLst>
                          </p:cTn>
                        </p:par>
                        <p:par>
                          <p:cTn id="16" fill="hold">
                            <p:stCondLst>
                              <p:cond delay="6000"/>
                            </p:stCondLst>
                            <p:childTnLst>
                              <p:par>
                                <p:cTn id="17" presetID="10"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7520169-6D1B-41EC-994C-81381F53B557}"/>
              </a:ext>
            </a:extLst>
          </p:cNvPr>
          <p:cNvSpPr/>
          <p:nvPr/>
        </p:nvSpPr>
        <p:spPr>
          <a:xfrm>
            <a:off x="1485900" y="2132857"/>
            <a:ext cx="9721080" cy="1569660"/>
          </a:xfrm>
          <a:prstGeom prst="rect">
            <a:avLst/>
          </a:prstGeom>
        </p:spPr>
        <p:txBody>
          <a:bodyPr wrap="square">
            <a:spAutoFit/>
          </a:bodyPr>
          <a:lstStyle/>
          <a:p>
            <a:r>
              <a:rPr lang="en-US" sz="3200" dirty="0">
                <a:latin typeface="Bookman Old Style" panose="02050604050505020204" pitchFamily="18" charset="0"/>
              </a:rPr>
              <a:t>“A bat and a ball together costs $1.10cents, the bat costs one dolor more than a ball, how much the ball cost?”</a:t>
            </a:r>
          </a:p>
        </p:txBody>
      </p:sp>
    </p:spTree>
    <p:extLst>
      <p:ext uri="{BB962C8B-B14F-4D97-AF65-F5344CB8AC3E}">
        <p14:creationId xmlns:p14="http://schemas.microsoft.com/office/powerpoint/2010/main" val="3540248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BEBCDF8-BE17-4D6F-BAB0-224439AF96AF}"/>
              </a:ext>
            </a:extLst>
          </p:cNvPr>
          <p:cNvSpPr/>
          <p:nvPr/>
        </p:nvSpPr>
        <p:spPr>
          <a:xfrm>
            <a:off x="777295" y="620688"/>
            <a:ext cx="1321196"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Bug</a:t>
            </a:r>
          </a:p>
        </p:txBody>
      </p:sp>
      <p:sp>
        <p:nvSpPr>
          <p:cNvPr id="5" name="TextBox 4">
            <a:extLst>
              <a:ext uri="{FF2B5EF4-FFF2-40B4-BE49-F238E27FC236}">
                <a16:creationId xmlns:a16="http://schemas.microsoft.com/office/drawing/2014/main" id="{43942AC5-D9D1-4B99-884B-9DE09B462EC4}"/>
              </a:ext>
            </a:extLst>
          </p:cNvPr>
          <p:cNvSpPr txBox="1"/>
          <p:nvPr/>
        </p:nvSpPr>
        <p:spPr>
          <a:xfrm>
            <a:off x="477788" y="1700808"/>
            <a:ext cx="11017224" cy="2640723"/>
          </a:xfrm>
          <a:prstGeom prst="rect">
            <a:avLst/>
          </a:prstGeom>
          <a:noFill/>
        </p:spPr>
        <p:txBody>
          <a:bodyPr wrap="square" rtlCol="0">
            <a:spAutoFit/>
          </a:bodyPr>
          <a:lstStyle/>
          <a:p>
            <a:pPr algn="ctr">
              <a:lnSpc>
                <a:spcPct val="90000"/>
              </a:lnSpc>
            </a:pPr>
            <a:r>
              <a:rPr lang="en-IN" sz="2400" dirty="0">
                <a:solidFill>
                  <a:schemeClr val="accent5">
                    <a:lumMod val="40000"/>
                    <a:lumOff val="60000"/>
                  </a:schemeClr>
                </a:solidFill>
                <a:latin typeface="Bookman Old Style" panose="02050604050505020204" pitchFamily="18" charset="0"/>
              </a:rPr>
              <a:t>“Mismatch in application/system in testing phase“</a:t>
            </a:r>
          </a:p>
          <a:p>
            <a:pPr marL="285750" indent="-285750" algn="just">
              <a:buFont typeface="Wingdings" panose="05000000000000000000" pitchFamily="2" charset="2"/>
              <a:buChar char="§"/>
            </a:pPr>
            <a:r>
              <a:rPr lang="en-IN" sz="2400" dirty="0">
                <a:latin typeface="Bookman Old Style" panose="02050604050505020204" pitchFamily="18" charset="0"/>
              </a:rPr>
              <a:t>Simply Bug is an error found BEFORE the application goes into production. </a:t>
            </a:r>
          </a:p>
          <a:p>
            <a:pPr marL="285750" indent="-285750" algn="just">
              <a:buFont typeface="Wingdings" panose="05000000000000000000" pitchFamily="2" charset="2"/>
              <a:buChar char="§"/>
            </a:pPr>
            <a:r>
              <a:rPr lang="en-IN" sz="2400" dirty="0">
                <a:latin typeface="Bookman Old Style" panose="02050604050505020204" pitchFamily="18" charset="0"/>
              </a:rPr>
              <a:t>A programming error that causes a program to work poorly, produce incorrect results, or crash. </a:t>
            </a:r>
          </a:p>
          <a:p>
            <a:pPr marL="285750" indent="-285750" algn="just">
              <a:buFont typeface="Wingdings" panose="05000000000000000000" pitchFamily="2" charset="2"/>
              <a:buChar char="§"/>
            </a:pPr>
            <a:r>
              <a:rPr lang="en-IN" sz="2400" dirty="0">
                <a:latin typeface="Bookman Old Style" panose="02050604050505020204" pitchFamily="18" charset="0"/>
              </a:rPr>
              <a:t>An error in software or hardware that causes a program to malfunction.</a:t>
            </a:r>
          </a:p>
        </p:txBody>
      </p:sp>
    </p:spTree>
    <p:extLst>
      <p:ext uri="{BB962C8B-B14F-4D97-AF65-F5344CB8AC3E}">
        <p14:creationId xmlns:p14="http://schemas.microsoft.com/office/powerpoint/2010/main" val="1083622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2000"/>
                                        <p:tgtEl>
                                          <p:spTgt spid="5">
                                            <p:txEl>
                                              <p:pRg st="1" end="1"/>
                                            </p:txEl>
                                          </p:spTgt>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2000"/>
                                        <p:tgtEl>
                                          <p:spTgt spid="5">
                                            <p:txEl>
                                              <p:pRg st="2" end="2"/>
                                            </p:txEl>
                                          </p:spTgt>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20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BEBCDF8-BE17-4D6F-BAB0-224439AF96AF}"/>
              </a:ext>
            </a:extLst>
          </p:cNvPr>
          <p:cNvSpPr/>
          <p:nvPr/>
        </p:nvSpPr>
        <p:spPr>
          <a:xfrm>
            <a:off x="456787" y="548680"/>
            <a:ext cx="4035079"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Bug-Example</a:t>
            </a:r>
          </a:p>
        </p:txBody>
      </p:sp>
      <p:sp>
        <p:nvSpPr>
          <p:cNvPr id="5" name="TextBox 4">
            <a:extLst>
              <a:ext uri="{FF2B5EF4-FFF2-40B4-BE49-F238E27FC236}">
                <a16:creationId xmlns:a16="http://schemas.microsoft.com/office/drawing/2014/main" id="{43942AC5-D9D1-4B99-884B-9DE09B462EC4}"/>
              </a:ext>
            </a:extLst>
          </p:cNvPr>
          <p:cNvSpPr txBox="1"/>
          <p:nvPr/>
        </p:nvSpPr>
        <p:spPr>
          <a:xfrm>
            <a:off x="477788" y="1700808"/>
            <a:ext cx="11017224" cy="1671227"/>
          </a:xfrm>
          <a:prstGeom prst="rect">
            <a:avLst/>
          </a:prstGeom>
          <a:noFill/>
        </p:spPr>
        <p:txBody>
          <a:bodyPr wrap="square" rtlCol="0">
            <a:spAutoFit/>
          </a:bodyPr>
          <a:lstStyle/>
          <a:p>
            <a:pPr algn="ctr">
              <a:lnSpc>
                <a:spcPct val="90000"/>
              </a:lnSpc>
            </a:pPr>
            <a:r>
              <a:rPr lang="en-IN" b="1" i="1" u="sng" dirty="0">
                <a:solidFill>
                  <a:schemeClr val="accent5">
                    <a:lumMod val="40000"/>
                    <a:lumOff val="60000"/>
                  </a:schemeClr>
                </a:solidFill>
              </a:rPr>
              <a:t>unanticipated user input</a:t>
            </a:r>
            <a:endParaRPr lang="en-IN" b="1" u="sng" dirty="0">
              <a:solidFill>
                <a:schemeClr val="accent5">
                  <a:lumMod val="40000"/>
                  <a:lumOff val="60000"/>
                </a:schemeClr>
              </a:solidFill>
            </a:endParaRPr>
          </a:p>
          <a:p>
            <a:pPr algn="just">
              <a:lnSpc>
                <a:spcPct val="90000"/>
              </a:lnSpc>
            </a:pPr>
            <a:r>
              <a:rPr lang="en-IN" sz="2400" dirty="0">
                <a:latin typeface="Bookman Old Style" panose="02050604050505020204" pitchFamily="18" charset="0"/>
              </a:rPr>
              <a:t>To make up a random example, they put their phone number in the driver's license field and their drivers license in the phone field. Then they do a search by drivers license and can't find a user they know exists. I get an email that says, "user search broken."</a:t>
            </a:r>
          </a:p>
        </p:txBody>
      </p:sp>
    </p:spTree>
    <p:extLst>
      <p:ext uri="{BB962C8B-B14F-4D97-AF65-F5344CB8AC3E}">
        <p14:creationId xmlns:p14="http://schemas.microsoft.com/office/powerpoint/2010/main" val="462175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20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BEBCDF8-BE17-4D6F-BAB0-224439AF96AF}"/>
              </a:ext>
            </a:extLst>
          </p:cNvPr>
          <p:cNvSpPr/>
          <p:nvPr/>
        </p:nvSpPr>
        <p:spPr>
          <a:xfrm>
            <a:off x="777294" y="620688"/>
            <a:ext cx="3084869"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Defect</a:t>
            </a:r>
          </a:p>
        </p:txBody>
      </p:sp>
      <p:sp>
        <p:nvSpPr>
          <p:cNvPr id="5" name="TextBox 4">
            <a:extLst>
              <a:ext uri="{FF2B5EF4-FFF2-40B4-BE49-F238E27FC236}">
                <a16:creationId xmlns:a16="http://schemas.microsoft.com/office/drawing/2014/main" id="{43942AC5-D9D1-4B99-884B-9DE09B462EC4}"/>
              </a:ext>
            </a:extLst>
          </p:cNvPr>
          <p:cNvSpPr txBox="1"/>
          <p:nvPr/>
        </p:nvSpPr>
        <p:spPr>
          <a:xfrm>
            <a:off x="477788" y="1700808"/>
            <a:ext cx="11017224" cy="2578078"/>
          </a:xfrm>
          <a:prstGeom prst="rect">
            <a:avLst/>
          </a:prstGeom>
          <a:noFill/>
        </p:spPr>
        <p:txBody>
          <a:bodyPr wrap="square" rtlCol="0">
            <a:spAutoFit/>
          </a:bodyPr>
          <a:lstStyle/>
          <a:p>
            <a:pPr algn="ctr">
              <a:lnSpc>
                <a:spcPct val="90000"/>
              </a:lnSpc>
            </a:pPr>
            <a:r>
              <a:rPr lang="en-IN" sz="2400" dirty="0">
                <a:solidFill>
                  <a:schemeClr val="accent5">
                    <a:lumMod val="40000"/>
                    <a:lumOff val="60000"/>
                  </a:schemeClr>
                </a:solidFill>
                <a:latin typeface="Bookman Old Style" panose="02050604050505020204" pitchFamily="18" charset="0"/>
              </a:rPr>
              <a:t>“Mismatch in actual and expected results“</a:t>
            </a:r>
          </a:p>
          <a:p>
            <a:pPr marL="285750" indent="-285750" algn="just">
              <a:lnSpc>
                <a:spcPct val="150000"/>
              </a:lnSpc>
              <a:buFont typeface="Wingdings" panose="05000000000000000000" pitchFamily="2" charset="2"/>
              <a:buChar char="§"/>
            </a:pPr>
            <a:r>
              <a:rPr lang="en-IN" sz="2400" dirty="0">
                <a:latin typeface="Bookman Old Style" panose="02050604050505020204" pitchFamily="18" charset="0"/>
              </a:rPr>
              <a:t>The defect is an error found AFTER the application goes into production.</a:t>
            </a:r>
          </a:p>
          <a:p>
            <a:pPr marL="285750" indent="-285750" algn="just">
              <a:lnSpc>
                <a:spcPct val="150000"/>
              </a:lnSpc>
              <a:buFont typeface="Wingdings" panose="05000000000000000000" pitchFamily="2" charset="2"/>
              <a:buChar char="§"/>
            </a:pPr>
            <a:r>
              <a:rPr lang="en-IN" sz="2400" dirty="0">
                <a:latin typeface="Bookman Old Style" panose="02050604050505020204" pitchFamily="18" charset="0"/>
              </a:rPr>
              <a:t>If a developer finds an issue and corrects it by himself in the development phase, then it’s called a defect.</a:t>
            </a:r>
          </a:p>
        </p:txBody>
      </p:sp>
    </p:spTree>
    <p:extLst>
      <p:ext uri="{BB962C8B-B14F-4D97-AF65-F5344CB8AC3E}">
        <p14:creationId xmlns:p14="http://schemas.microsoft.com/office/powerpoint/2010/main" val="462127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2000"/>
                                        <p:tgtEl>
                                          <p:spTgt spid="5">
                                            <p:txEl>
                                              <p:pRg st="1" end="1"/>
                                            </p:txEl>
                                          </p:spTgt>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20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BEBCDF8-BE17-4D6F-BAB0-224439AF96AF}"/>
              </a:ext>
            </a:extLst>
          </p:cNvPr>
          <p:cNvSpPr/>
          <p:nvPr/>
        </p:nvSpPr>
        <p:spPr>
          <a:xfrm>
            <a:off x="777294" y="620688"/>
            <a:ext cx="3084869"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Defect</a:t>
            </a:r>
          </a:p>
        </p:txBody>
      </p:sp>
      <p:sp>
        <p:nvSpPr>
          <p:cNvPr id="5" name="TextBox 4">
            <a:extLst>
              <a:ext uri="{FF2B5EF4-FFF2-40B4-BE49-F238E27FC236}">
                <a16:creationId xmlns:a16="http://schemas.microsoft.com/office/drawing/2014/main" id="{43942AC5-D9D1-4B99-884B-9DE09B462EC4}"/>
              </a:ext>
            </a:extLst>
          </p:cNvPr>
          <p:cNvSpPr txBox="1"/>
          <p:nvPr/>
        </p:nvSpPr>
        <p:spPr>
          <a:xfrm>
            <a:off x="585800" y="2563707"/>
            <a:ext cx="11017224" cy="867930"/>
          </a:xfrm>
          <a:prstGeom prst="rect">
            <a:avLst/>
          </a:prstGeom>
          <a:noFill/>
        </p:spPr>
        <p:txBody>
          <a:bodyPr wrap="square" rtlCol="0">
            <a:spAutoFit/>
          </a:bodyPr>
          <a:lstStyle/>
          <a:p>
            <a:pPr algn="ctr">
              <a:lnSpc>
                <a:spcPct val="90000"/>
              </a:lnSpc>
            </a:pPr>
            <a:r>
              <a:rPr lang="en-IN" sz="2800" dirty="0">
                <a:latin typeface="Bookman Old Style" panose="02050604050505020204" pitchFamily="18" charset="0"/>
              </a:rPr>
              <a:t>User finds a grammatical mistake in the naming of the product</a:t>
            </a:r>
          </a:p>
        </p:txBody>
      </p:sp>
    </p:spTree>
    <p:extLst>
      <p:ext uri="{BB962C8B-B14F-4D97-AF65-F5344CB8AC3E}">
        <p14:creationId xmlns:p14="http://schemas.microsoft.com/office/powerpoint/2010/main" val="612367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905000"/>
            <a:ext cx="9144000" cy="2667000"/>
          </a:xfrm>
        </p:spPr>
        <p:txBody>
          <a:bodyPr/>
          <a:lstStyle/>
          <a:p>
            <a:pPr algn="ctr"/>
            <a:r>
              <a:rPr lang="en-US" sz="3600" b="1" dirty="0"/>
              <a:t>MODEL</a:t>
            </a:r>
          </a:p>
        </p:txBody>
      </p:sp>
      <p:sp>
        <p:nvSpPr>
          <p:cNvPr id="3" name="Subtitle 2"/>
          <p:cNvSpPr>
            <a:spLocks noGrp="1"/>
          </p:cNvSpPr>
          <p:nvPr>
            <p:ph type="subTitle" idx="1"/>
          </p:nvPr>
        </p:nvSpPr>
        <p:spPr/>
        <p:txBody>
          <a:bodyPr>
            <a:normAutofit/>
          </a:bodyPr>
          <a:lstStyle/>
          <a:p>
            <a:r>
              <a:rPr lang="en-US" dirty="0"/>
              <a:t>Waterfall, V shaped, Spiral, Agile</a:t>
            </a:r>
          </a:p>
        </p:txBody>
      </p:sp>
    </p:spTree>
    <p:extLst>
      <p:ext uri="{BB962C8B-B14F-4D97-AF65-F5344CB8AC3E}">
        <p14:creationId xmlns:p14="http://schemas.microsoft.com/office/powerpoint/2010/main" val="4096414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BEBCDF8-BE17-4D6F-BAB0-224439AF96AF}"/>
              </a:ext>
            </a:extLst>
          </p:cNvPr>
          <p:cNvSpPr/>
          <p:nvPr/>
        </p:nvSpPr>
        <p:spPr>
          <a:xfrm>
            <a:off x="777294" y="620688"/>
            <a:ext cx="3084869"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Incident</a:t>
            </a:r>
          </a:p>
        </p:txBody>
      </p:sp>
      <p:sp>
        <p:nvSpPr>
          <p:cNvPr id="5" name="TextBox 4">
            <a:extLst>
              <a:ext uri="{FF2B5EF4-FFF2-40B4-BE49-F238E27FC236}">
                <a16:creationId xmlns:a16="http://schemas.microsoft.com/office/drawing/2014/main" id="{43942AC5-D9D1-4B99-884B-9DE09B462EC4}"/>
              </a:ext>
            </a:extLst>
          </p:cNvPr>
          <p:cNvSpPr txBox="1"/>
          <p:nvPr/>
        </p:nvSpPr>
        <p:spPr>
          <a:xfrm>
            <a:off x="477788" y="1700808"/>
            <a:ext cx="11017224" cy="3010055"/>
          </a:xfrm>
          <a:prstGeom prst="rect">
            <a:avLst/>
          </a:prstGeom>
          <a:noFill/>
        </p:spPr>
        <p:txBody>
          <a:bodyPr wrap="square" rtlCol="0">
            <a:spAutoFit/>
          </a:bodyPr>
          <a:lstStyle/>
          <a:p>
            <a:pPr algn="ctr">
              <a:lnSpc>
                <a:spcPct val="90000"/>
              </a:lnSpc>
            </a:pPr>
            <a:r>
              <a:rPr lang="en-IN" sz="2400" dirty="0">
                <a:solidFill>
                  <a:schemeClr val="accent5">
                    <a:lumMod val="40000"/>
                    <a:lumOff val="60000"/>
                  </a:schemeClr>
                </a:solidFill>
                <a:latin typeface="Bookman Old Style" panose="02050604050505020204" pitchFamily="18" charset="0"/>
              </a:rPr>
              <a:t>“system exhibits questionable behaviour “</a:t>
            </a:r>
          </a:p>
          <a:p>
            <a:pPr marL="342900" indent="-342900" algn="just">
              <a:buFont typeface="Arial" panose="020B0604020202020204" pitchFamily="34" charset="0"/>
              <a:buChar char="•"/>
            </a:pPr>
            <a:r>
              <a:rPr lang="en-IN" sz="2400" dirty="0">
                <a:latin typeface="Bookman Old Style" panose="02050604050505020204" pitchFamily="18" charset="0"/>
              </a:rPr>
              <a:t>refer to an incident as a defect only when the root cause is some problem in the item, we are testing.</a:t>
            </a:r>
          </a:p>
          <a:p>
            <a:pPr marL="342900" indent="-342900" algn="just">
              <a:buFont typeface="Arial" panose="020B0604020202020204" pitchFamily="34" charset="0"/>
              <a:buChar char="•"/>
            </a:pPr>
            <a:r>
              <a:rPr lang="en-IN" sz="2400" dirty="0">
                <a:latin typeface="Bookman Old Style" panose="02050604050505020204" pitchFamily="18" charset="0"/>
              </a:rPr>
              <a:t>An incident is the symptom associated with a failure that alerts the user to the occurrence of a failure.</a:t>
            </a:r>
          </a:p>
          <a:p>
            <a:pPr marL="342900" indent="-342900" algn="just">
              <a:buFont typeface="Arial" panose="020B0604020202020204" pitchFamily="34" charset="0"/>
              <a:buChar char="•"/>
            </a:pPr>
            <a:r>
              <a:rPr lang="en-IN" sz="2400" dirty="0">
                <a:latin typeface="Bookman Old Style" panose="02050604050505020204" pitchFamily="18" charset="0"/>
              </a:rPr>
              <a:t>Causes of incidents include misconfiguration or failure of the test environment, corrupted test data, bad tests, invalid expected results and tester mistakes</a:t>
            </a:r>
          </a:p>
        </p:txBody>
      </p:sp>
    </p:spTree>
    <p:extLst>
      <p:ext uri="{BB962C8B-B14F-4D97-AF65-F5344CB8AC3E}">
        <p14:creationId xmlns:p14="http://schemas.microsoft.com/office/powerpoint/2010/main" val="96156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fade">
                                      <p:cBhvr>
                                        <p:cTn id="11" dur="2000"/>
                                        <p:tgtEl>
                                          <p:spTgt spid="5">
                                            <p:txEl>
                                              <p:pRg st="1" end="1"/>
                                            </p:txEl>
                                          </p:spTgt>
                                        </p:tgtEl>
                                      </p:cBhvr>
                                    </p:animEffect>
                                  </p:childTnLst>
                                </p:cTn>
                              </p:par>
                            </p:childTnLst>
                          </p:cTn>
                        </p:par>
                        <p:par>
                          <p:cTn id="12" fill="hold">
                            <p:stCondLst>
                              <p:cond delay="4000"/>
                            </p:stCondLst>
                            <p:childTnLst>
                              <p:par>
                                <p:cTn id="13" presetID="10" presetClass="entr" presetSubtype="0" fill="hold"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fade">
                                      <p:cBhvr>
                                        <p:cTn id="15" dur="2000"/>
                                        <p:tgtEl>
                                          <p:spTgt spid="5">
                                            <p:txEl>
                                              <p:pRg st="2" end="2"/>
                                            </p:txEl>
                                          </p:spTgt>
                                        </p:tgtEl>
                                      </p:cBhvr>
                                    </p:animEffect>
                                  </p:childTnLst>
                                </p:cTn>
                              </p:par>
                            </p:childTnLst>
                          </p:cTn>
                        </p:par>
                        <p:par>
                          <p:cTn id="16" fill="hold">
                            <p:stCondLst>
                              <p:cond delay="6000"/>
                            </p:stCondLst>
                            <p:childTnLst>
                              <p:par>
                                <p:cTn id="17" presetID="10" presetClass="entr" presetSubtype="0" fill="hold" nodeType="after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20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BEBCDF8-BE17-4D6F-BAB0-224439AF96AF}"/>
              </a:ext>
            </a:extLst>
          </p:cNvPr>
          <p:cNvSpPr/>
          <p:nvPr/>
        </p:nvSpPr>
        <p:spPr>
          <a:xfrm>
            <a:off x="777294" y="620688"/>
            <a:ext cx="3084869" cy="923330"/>
          </a:xfrm>
          <a:prstGeom prst="rect">
            <a:avLst/>
          </a:prstGeom>
          <a:noFill/>
        </p:spPr>
        <p:txBody>
          <a:bodyPr wrap="squar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Failure</a:t>
            </a:r>
          </a:p>
        </p:txBody>
      </p:sp>
      <p:sp>
        <p:nvSpPr>
          <p:cNvPr id="5" name="TextBox 4">
            <a:extLst>
              <a:ext uri="{FF2B5EF4-FFF2-40B4-BE49-F238E27FC236}">
                <a16:creationId xmlns:a16="http://schemas.microsoft.com/office/drawing/2014/main" id="{43942AC5-D9D1-4B99-884B-9DE09B462EC4}"/>
              </a:ext>
            </a:extLst>
          </p:cNvPr>
          <p:cNvSpPr txBox="1"/>
          <p:nvPr/>
        </p:nvSpPr>
        <p:spPr>
          <a:xfrm>
            <a:off x="477788" y="1700808"/>
            <a:ext cx="11017224" cy="1791260"/>
          </a:xfrm>
          <a:prstGeom prst="rect">
            <a:avLst/>
          </a:prstGeom>
          <a:noFill/>
        </p:spPr>
        <p:txBody>
          <a:bodyPr wrap="square" rtlCol="0">
            <a:spAutoFit/>
          </a:bodyPr>
          <a:lstStyle/>
          <a:p>
            <a:pPr algn="ctr">
              <a:lnSpc>
                <a:spcPct val="90000"/>
              </a:lnSpc>
            </a:pPr>
            <a:r>
              <a:rPr lang="en-IN" sz="2400" dirty="0">
                <a:solidFill>
                  <a:schemeClr val="accent5">
                    <a:lumMod val="40000"/>
                    <a:lumOff val="60000"/>
                  </a:schemeClr>
                </a:solidFill>
                <a:latin typeface="Bookman Old Style" panose="02050604050505020204" pitchFamily="18" charset="0"/>
              </a:rPr>
              <a:t>“Customer find Issues“</a:t>
            </a:r>
          </a:p>
          <a:p>
            <a:pPr algn="ctr">
              <a:lnSpc>
                <a:spcPct val="90000"/>
              </a:lnSpc>
            </a:pPr>
            <a:endParaRPr lang="en-IN" sz="2400" dirty="0">
              <a:solidFill>
                <a:schemeClr val="accent5">
                  <a:lumMod val="40000"/>
                  <a:lumOff val="60000"/>
                </a:schemeClr>
              </a:solidFill>
              <a:latin typeface="Bookman Old Style" panose="02050604050505020204" pitchFamily="18" charset="0"/>
            </a:endParaRPr>
          </a:p>
          <a:p>
            <a:pPr algn="ctr">
              <a:lnSpc>
                <a:spcPct val="90000"/>
              </a:lnSpc>
            </a:pPr>
            <a:endParaRPr lang="en-IN" sz="2400" dirty="0">
              <a:solidFill>
                <a:schemeClr val="accent5">
                  <a:lumMod val="40000"/>
                  <a:lumOff val="60000"/>
                </a:schemeClr>
              </a:solidFill>
              <a:latin typeface="Bookman Old Style" panose="02050604050505020204" pitchFamily="18" charset="0"/>
            </a:endParaRPr>
          </a:p>
          <a:p>
            <a:pPr algn="ctr">
              <a:lnSpc>
                <a:spcPct val="90000"/>
              </a:lnSpc>
            </a:pPr>
            <a:endParaRPr lang="en-IN" sz="2400" dirty="0">
              <a:solidFill>
                <a:schemeClr val="accent5">
                  <a:lumMod val="40000"/>
                  <a:lumOff val="60000"/>
                </a:schemeClr>
              </a:solidFill>
              <a:latin typeface="Bookman Old Style" panose="02050604050505020204" pitchFamily="18" charset="0"/>
            </a:endParaRPr>
          </a:p>
          <a:p>
            <a:pPr marL="342900" indent="-342900" algn="just">
              <a:buFont typeface="Arial" panose="020B0604020202020204" pitchFamily="34" charset="0"/>
              <a:buChar char="•"/>
            </a:pPr>
            <a:r>
              <a:rPr lang="en-IN" sz="2400" dirty="0">
                <a:latin typeface="Bookman Old Style" panose="02050604050505020204" pitchFamily="18" charset="0"/>
              </a:rPr>
              <a:t>A failure occurs when the code corresponding to a fault executes</a:t>
            </a:r>
          </a:p>
        </p:txBody>
      </p:sp>
    </p:spTree>
    <p:extLst>
      <p:ext uri="{BB962C8B-B14F-4D97-AF65-F5344CB8AC3E}">
        <p14:creationId xmlns:p14="http://schemas.microsoft.com/office/powerpoint/2010/main" val="321375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2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4" end="4"/>
                                            </p:txEl>
                                          </p:spTgt>
                                        </p:tgtEl>
                                        <p:attrNameLst>
                                          <p:attrName>style.visibility</p:attrName>
                                        </p:attrNameLst>
                                      </p:cBhvr>
                                      <p:to>
                                        <p:strVal val="visible"/>
                                      </p:to>
                                    </p:set>
                                    <p:animEffect transition="in" filter="fade">
                                      <p:cBhvr>
                                        <p:cTn id="12" dur="20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Fault,error,Bug,Failure</a:t>
            </a:r>
            <a:endParaRPr lang="en-IN" dirty="0"/>
          </a:p>
        </p:txBody>
      </p:sp>
      <p:sp>
        <p:nvSpPr>
          <p:cNvPr id="3" name="Content Placeholder 2"/>
          <p:cNvSpPr>
            <a:spLocks noGrp="1"/>
          </p:cNvSpPr>
          <p:nvPr>
            <p:ph idx="1"/>
          </p:nvPr>
        </p:nvSpPr>
        <p:spPr/>
        <p:txBody>
          <a:bodyPr>
            <a:normAutofit/>
          </a:bodyPr>
          <a:lstStyle/>
          <a:p>
            <a:pPr fontAlgn="base"/>
            <a:r>
              <a:rPr lang="en-US" b="1" dirty="0">
                <a:solidFill>
                  <a:schemeClr val="accent5">
                    <a:lumMod val="20000"/>
                    <a:lumOff val="80000"/>
                  </a:schemeClr>
                </a:solidFill>
              </a:rPr>
              <a:t>“A mistake in coding is called error ,error found by tester is called fault,  fault accepted by development team then it is called bug ,build does not meet the requirements then it Is failure.”</a:t>
            </a:r>
            <a:endParaRPr lang="en-US" dirty="0">
              <a:solidFill>
                <a:schemeClr val="accent5">
                  <a:lumMod val="20000"/>
                  <a:lumOff val="80000"/>
                </a:schemeClr>
              </a:solidFill>
            </a:endParaRPr>
          </a:p>
          <a:p>
            <a:pPr marL="0" indent="0">
              <a:buNone/>
            </a:pPr>
            <a:endParaRPr lang="en-US" dirty="0">
              <a:sym typeface="Wingdings" panose="05000000000000000000" pitchFamily="2" charset="2"/>
            </a:endParaRPr>
          </a:p>
          <a:p>
            <a:endParaRPr lang="en-IN" dirty="0"/>
          </a:p>
        </p:txBody>
      </p:sp>
      <p:pic>
        <p:nvPicPr>
          <p:cNvPr id="4" name="Picture 2" descr="http://image.slidesharecdn.com/isebbaanftc1ppt-1223197951280780-9/95/istqb-iseb-lecture-notes-5-728.jpg?cb=1223172901"/>
          <p:cNvPicPr>
            <a:picLocks noChangeAspect="1" noChangeArrowheads="1"/>
          </p:cNvPicPr>
          <p:nvPr/>
        </p:nvPicPr>
        <p:blipFill>
          <a:blip r:embed="rId2" cstate="print"/>
          <a:srcRect/>
          <a:stretch>
            <a:fillRect/>
          </a:stretch>
        </p:blipFill>
        <p:spPr bwMode="auto">
          <a:xfrm>
            <a:off x="2894012" y="3524272"/>
            <a:ext cx="5867400" cy="3028929"/>
          </a:xfrm>
          <a:prstGeom prst="rect">
            <a:avLst/>
          </a:prstGeom>
          <a:noFill/>
        </p:spPr>
      </p:pic>
    </p:spTree>
    <p:extLst>
      <p:ext uri="{BB962C8B-B14F-4D97-AF65-F5344CB8AC3E}">
        <p14:creationId xmlns:p14="http://schemas.microsoft.com/office/powerpoint/2010/main" val="50463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BF28A-AE47-4331-AB72-75FEC84DDB41}"/>
              </a:ext>
            </a:extLst>
          </p:cNvPr>
          <p:cNvSpPr>
            <a:spLocks noGrp="1"/>
          </p:cNvSpPr>
          <p:nvPr>
            <p:ph type="title"/>
          </p:nvPr>
        </p:nvSpPr>
        <p:spPr/>
        <p:txBody>
          <a:bodyPr/>
          <a:lstStyle/>
          <a:p>
            <a:r>
              <a:rPr lang="en-IN" dirty="0" err="1"/>
              <a:t>Error,Fault</a:t>
            </a:r>
            <a:r>
              <a:rPr lang="en-IN" dirty="0"/>
              <a:t> and Failure</a:t>
            </a:r>
          </a:p>
        </p:txBody>
      </p:sp>
      <p:pic>
        <p:nvPicPr>
          <p:cNvPr id="4" name="Content Placeholder 3">
            <a:extLst>
              <a:ext uri="{FF2B5EF4-FFF2-40B4-BE49-F238E27FC236}">
                <a16:creationId xmlns:a16="http://schemas.microsoft.com/office/drawing/2014/main" id="{FE270B22-90CA-481B-B989-656716457FD4}"/>
              </a:ext>
            </a:extLst>
          </p:cNvPr>
          <p:cNvPicPr>
            <a:picLocks noGrp="1" noChangeAspect="1"/>
          </p:cNvPicPr>
          <p:nvPr>
            <p:ph idx="1"/>
          </p:nvPr>
        </p:nvPicPr>
        <p:blipFill>
          <a:blip r:embed="rId2"/>
          <a:stretch>
            <a:fillRect/>
          </a:stretch>
        </p:blipFill>
        <p:spPr>
          <a:xfrm>
            <a:off x="0" y="5898"/>
            <a:ext cx="12188825" cy="6852102"/>
          </a:xfrm>
          <a:prstGeom prst="rect">
            <a:avLst/>
          </a:prstGeom>
        </p:spPr>
      </p:pic>
    </p:spTree>
    <p:extLst>
      <p:ext uri="{BB962C8B-B14F-4D97-AF65-F5344CB8AC3E}">
        <p14:creationId xmlns:p14="http://schemas.microsoft.com/office/powerpoint/2010/main" val="3620713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68EBFC-5D48-40FD-A687-23B846E631CC}"/>
              </a:ext>
            </a:extLst>
          </p:cNvPr>
          <p:cNvPicPr>
            <a:picLocks noChangeAspect="1"/>
          </p:cNvPicPr>
          <p:nvPr/>
        </p:nvPicPr>
        <p:blipFill>
          <a:blip r:embed="rId2"/>
          <a:stretch>
            <a:fillRect/>
          </a:stretch>
        </p:blipFill>
        <p:spPr>
          <a:xfrm>
            <a:off x="691632" y="692696"/>
            <a:ext cx="10805559" cy="4824536"/>
          </a:xfrm>
          <a:prstGeom prst="rect">
            <a:avLst/>
          </a:prstGeom>
        </p:spPr>
      </p:pic>
    </p:spTree>
    <p:extLst>
      <p:ext uri="{BB962C8B-B14F-4D97-AF65-F5344CB8AC3E}">
        <p14:creationId xmlns:p14="http://schemas.microsoft.com/office/powerpoint/2010/main" val="3115303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EDE392E-9B06-484A-9751-74CC3D28FB12}"/>
              </a:ext>
            </a:extLst>
          </p:cNvPr>
          <p:cNvSpPr/>
          <p:nvPr/>
        </p:nvSpPr>
        <p:spPr>
          <a:xfrm>
            <a:off x="549796" y="1340768"/>
            <a:ext cx="11089232" cy="2677656"/>
          </a:xfrm>
          <a:prstGeom prst="rect">
            <a:avLst/>
          </a:prstGeom>
        </p:spPr>
        <p:txBody>
          <a:bodyPr wrap="square">
            <a:spAutoFit/>
          </a:bodyPr>
          <a:lstStyle/>
          <a:p>
            <a:pPr algn="just"/>
            <a:r>
              <a:rPr lang="en-IN" sz="2800" dirty="0">
                <a:latin typeface="Book Antiqua" panose="02040602050305030304" pitchFamily="18" charset="0"/>
              </a:rPr>
              <a:t>One of the tales of software lore describes a disgruntled employee who writes a payroll program that contains logic that checks for the employee’s identification number before producing pay checks. If the employee is ever terminated, the program creates havoc. Discuss this situation in terms of the error, fault, and failure pattern, and decide which form of testing would be appropriate.</a:t>
            </a:r>
          </a:p>
        </p:txBody>
      </p:sp>
    </p:spTree>
    <p:extLst>
      <p:ext uri="{BB962C8B-B14F-4D97-AF65-F5344CB8AC3E}">
        <p14:creationId xmlns:p14="http://schemas.microsoft.com/office/powerpoint/2010/main" val="3228104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51012" y="152400"/>
            <a:ext cx="8229600" cy="1143000"/>
          </a:xfrm>
        </p:spPr>
        <p:txBody>
          <a:bodyPr/>
          <a:lstStyle/>
          <a:p>
            <a:r>
              <a:rPr lang="en-US" dirty="0"/>
              <a:t>Verification and validation</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61012891"/>
              </p:ext>
            </p:extLst>
          </p:nvPr>
        </p:nvGraphicFramePr>
        <p:xfrm>
          <a:off x="1674812" y="1295400"/>
          <a:ext cx="8610600" cy="5207106"/>
        </p:xfrm>
        <a:graphic>
          <a:graphicData uri="http://schemas.openxmlformats.org/drawingml/2006/table">
            <a:tbl>
              <a:tblPr firstRow="1" bandRow="1">
                <a:tableStyleId>{5C22544A-7EE6-4342-B048-85BDC9FD1C3A}</a:tableStyleId>
              </a:tblPr>
              <a:tblGrid>
                <a:gridCol w="1528985">
                  <a:extLst>
                    <a:ext uri="{9D8B030D-6E8A-4147-A177-3AD203B41FA5}">
                      <a16:colId xmlns:a16="http://schemas.microsoft.com/office/drawing/2014/main" val="20000"/>
                    </a:ext>
                  </a:extLst>
                </a:gridCol>
                <a:gridCol w="4211415">
                  <a:extLst>
                    <a:ext uri="{9D8B030D-6E8A-4147-A177-3AD203B41FA5}">
                      <a16:colId xmlns:a16="http://schemas.microsoft.com/office/drawing/2014/main" val="20001"/>
                    </a:ext>
                  </a:extLst>
                </a:gridCol>
                <a:gridCol w="2870200">
                  <a:extLst>
                    <a:ext uri="{9D8B030D-6E8A-4147-A177-3AD203B41FA5}">
                      <a16:colId xmlns:a16="http://schemas.microsoft.com/office/drawing/2014/main" val="20002"/>
                    </a:ext>
                  </a:extLst>
                </a:gridCol>
              </a:tblGrid>
              <a:tr h="362350">
                <a:tc>
                  <a:txBody>
                    <a:bodyPr/>
                    <a:lstStyle/>
                    <a:p>
                      <a:r>
                        <a:rPr lang="en-US" dirty="0"/>
                        <a:t>Criteria</a:t>
                      </a:r>
                    </a:p>
                  </a:txBody>
                  <a:tcPr/>
                </a:tc>
                <a:tc>
                  <a:txBody>
                    <a:bodyPr/>
                    <a:lstStyle/>
                    <a:p>
                      <a:r>
                        <a:rPr lang="en-US" dirty="0"/>
                        <a:t>Verification</a:t>
                      </a:r>
                    </a:p>
                  </a:txBody>
                  <a:tcPr/>
                </a:tc>
                <a:tc>
                  <a:txBody>
                    <a:bodyPr/>
                    <a:lstStyle/>
                    <a:p>
                      <a:r>
                        <a:rPr lang="en-US" dirty="0"/>
                        <a:t>Validation</a:t>
                      </a:r>
                    </a:p>
                  </a:txBody>
                  <a:tcPr/>
                </a:tc>
                <a:extLst>
                  <a:ext uri="{0D108BD9-81ED-4DB2-BD59-A6C34878D82A}">
                    <a16:rowId xmlns:a16="http://schemas.microsoft.com/office/drawing/2014/main" val="10000"/>
                  </a:ext>
                </a:extLst>
              </a:tr>
              <a:tr h="905874">
                <a:tc>
                  <a:txBody>
                    <a:bodyPr/>
                    <a:lstStyle/>
                    <a:p>
                      <a:r>
                        <a:rPr lang="en-US" dirty="0"/>
                        <a:t>Definition</a:t>
                      </a:r>
                    </a:p>
                  </a:txBody>
                  <a:tcPr/>
                </a:tc>
                <a:tc>
                  <a:txBody>
                    <a:bodyPr/>
                    <a:lstStyle/>
                    <a:p>
                      <a:r>
                        <a:rPr kumimoji="0" lang="en-US" b="0" i="0" kern="1200" dirty="0">
                          <a:solidFill>
                            <a:schemeClr val="dk1"/>
                          </a:solidFill>
                          <a:latin typeface="+mn-lt"/>
                          <a:ea typeface="+mn-ea"/>
                          <a:cs typeface="+mn-cs"/>
                        </a:rPr>
                        <a:t>Evaluating work-products</a:t>
                      </a:r>
                      <a:r>
                        <a:rPr kumimoji="0" lang="en-US" b="0" i="0" kern="1200" baseline="0" dirty="0">
                          <a:solidFill>
                            <a:schemeClr val="dk1"/>
                          </a:solidFill>
                          <a:latin typeface="+mn-lt"/>
                          <a:ea typeface="+mn-ea"/>
                          <a:cs typeface="+mn-cs"/>
                        </a:rPr>
                        <a:t> </a:t>
                      </a:r>
                      <a:endParaRPr lang="en-US" dirty="0"/>
                    </a:p>
                  </a:txBody>
                  <a:tcPr/>
                </a:tc>
                <a:tc>
                  <a:txBody>
                    <a:bodyPr/>
                    <a:lstStyle/>
                    <a:p>
                      <a:r>
                        <a:rPr kumimoji="0" lang="en-US" b="0" i="0" kern="1200" dirty="0">
                          <a:solidFill>
                            <a:schemeClr val="dk1"/>
                          </a:solidFill>
                          <a:latin typeface="+mn-lt"/>
                          <a:ea typeface="+mn-ea"/>
                          <a:cs typeface="+mn-cs"/>
                        </a:rPr>
                        <a:t>Evaluating the product to check if it meets</a:t>
                      </a:r>
                      <a:r>
                        <a:rPr kumimoji="0" lang="en-US" b="0" i="0" kern="1200" baseline="0" dirty="0">
                          <a:solidFill>
                            <a:schemeClr val="dk1"/>
                          </a:solidFill>
                          <a:latin typeface="+mn-lt"/>
                          <a:ea typeface="+mn-ea"/>
                          <a:cs typeface="+mn-cs"/>
                        </a:rPr>
                        <a:t> the business needs.</a:t>
                      </a:r>
                      <a:endParaRPr lang="en-US" dirty="0"/>
                    </a:p>
                  </a:txBody>
                  <a:tcPr/>
                </a:tc>
                <a:extLst>
                  <a:ext uri="{0D108BD9-81ED-4DB2-BD59-A6C34878D82A}">
                    <a16:rowId xmlns:a16="http://schemas.microsoft.com/office/drawing/2014/main" val="10001"/>
                  </a:ext>
                </a:extLst>
              </a:tr>
              <a:tr h="911913">
                <a:tc>
                  <a:txBody>
                    <a:bodyPr/>
                    <a:lstStyle/>
                    <a:p>
                      <a:r>
                        <a:rPr lang="en-US" dirty="0"/>
                        <a:t>Objective</a:t>
                      </a:r>
                    </a:p>
                  </a:txBody>
                  <a:tcPr/>
                </a:tc>
                <a:tc>
                  <a:txBody>
                    <a:bodyPr/>
                    <a:lstStyle/>
                    <a:p>
                      <a:r>
                        <a:rPr kumimoji="0" lang="en-US" b="0" i="0" kern="1200" dirty="0">
                          <a:solidFill>
                            <a:schemeClr val="dk1"/>
                          </a:solidFill>
                          <a:latin typeface="+mn-lt"/>
                          <a:ea typeface="+mn-ea"/>
                          <a:cs typeface="+mn-cs"/>
                        </a:rPr>
                        <a:t>Ensure that</a:t>
                      </a:r>
                      <a:r>
                        <a:rPr kumimoji="0" lang="en-US" b="0" i="0" kern="1200" baseline="0" dirty="0">
                          <a:solidFill>
                            <a:schemeClr val="dk1"/>
                          </a:solidFill>
                          <a:latin typeface="+mn-lt"/>
                          <a:ea typeface="+mn-ea"/>
                          <a:cs typeface="+mn-cs"/>
                        </a:rPr>
                        <a:t> the product is built according to requirements.</a:t>
                      </a:r>
                      <a:endParaRPr lang="en-US" dirty="0"/>
                    </a:p>
                  </a:txBody>
                  <a:tcPr/>
                </a:tc>
                <a:tc>
                  <a:txBody>
                    <a:bodyPr/>
                    <a:lstStyle/>
                    <a:p>
                      <a:r>
                        <a:rPr lang="en-US" dirty="0"/>
                        <a:t>Product fulfills its intended use.</a:t>
                      </a:r>
                    </a:p>
                  </a:txBody>
                  <a:tcPr/>
                </a:tc>
                <a:extLst>
                  <a:ext uri="{0D108BD9-81ED-4DB2-BD59-A6C34878D82A}">
                    <a16:rowId xmlns:a16="http://schemas.microsoft.com/office/drawing/2014/main" val="10002"/>
                  </a:ext>
                </a:extLst>
              </a:tr>
              <a:tr h="911913">
                <a:tc>
                  <a:txBody>
                    <a:bodyPr/>
                    <a:lstStyle/>
                    <a:p>
                      <a:r>
                        <a:rPr lang="en-US" dirty="0"/>
                        <a:t>Question</a:t>
                      </a:r>
                    </a:p>
                  </a:txBody>
                  <a:tcPr/>
                </a:tc>
                <a:tc>
                  <a:txBody>
                    <a:bodyPr/>
                    <a:lstStyle/>
                    <a:p>
                      <a:r>
                        <a:rPr lang="en-US" dirty="0"/>
                        <a:t>Are we building the product, right?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Are we building the right product?</a:t>
                      </a:r>
                    </a:p>
                    <a:p>
                      <a:endParaRPr lang="en-US" dirty="0"/>
                    </a:p>
                  </a:txBody>
                  <a:tcPr/>
                </a:tc>
                <a:extLst>
                  <a:ext uri="{0D108BD9-81ED-4DB2-BD59-A6C34878D82A}">
                    <a16:rowId xmlns:a16="http://schemas.microsoft.com/office/drawing/2014/main" val="10003"/>
                  </a:ext>
                </a:extLst>
              </a:tr>
              <a:tr h="911913">
                <a:tc>
                  <a:txBody>
                    <a:bodyPr/>
                    <a:lstStyle/>
                    <a:p>
                      <a:r>
                        <a:rPr lang="en-US" dirty="0"/>
                        <a:t>Evaluation Items</a:t>
                      </a:r>
                    </a:p>
                  </a:txBody>
                  <a:tcPr/>
                </a:tc>
                <a:tc>
                  <a:txBody>
                    <a:bodyPr/>
                    <a:lstStyle/>
                    <a:p>
                      <a:r>
                        <a:rPr kumimoji="0" lang="en-US" b="0" i="0" kern="1200" dirty="0">
                          <a:solidFill>
                            <a:schemeClr val="dk1"/>
                          </a:solidFill>
                          <a:latin typeface="+mn-lt"/>
                          <a:ea typeface="+mn-ea"/>
                          <a:cs typeface="+mn-cs"/>
                        </a:rPr>
                        <a:t>Plans, Requirement Specs, Design Specs, Code, Test Cases</a:t>
                      </a:r>
                      <a:endParaRPr lang="en-US" dirty="0"/>
                    </a:p>
                  </a:txBody>
                  <a:tcPr/>
                </a:tc>
                <a:tc>
                  <a:txBody>
                    <a:bodyPr/>
                    <a:lstStyle/>
                    <a:p>
                      <a:r>
                        <a:rPr kumimoji="0" lang="en-US" b="0" i="0" kern="1200" dirty="0">
                          <a:solidFill>
                            <a:schemeClr val="dk1"/>
                          </a:solidFill>
                          <a:latin typeface="+mn-lt"/>
                          <a:ea typeface="+mn-ea"/>
                          <a:cs typeface="+mn-cs"/>
                        </a:rPr>
                        <a:t>The actual product/software.</a:t>
                      </a:r>
                      <a:endParaRPr lang="en-US" dirty="0"/>
                    </a:p>
                  </a:txBody>
                  <a:tcPr/>
                </a:tc>
                <a:extLst>
                  <a:ext uri="{0D108BD9-81ED-4DB2-BD59-A6C34878D82A}">
                    <a16:rowId xmlns:a16="http://schemas.microsoft.com/office/drawing/2014/main" val="10004"/>
                  </a:ext>
                </a:extLst>
              </a:tr>
              <a:tr h="1177636">
                <a:tc>
                  <a:txBody>
                    <a:bodyPr/>
                    <a:lstStyle/>
                    <a:p>
                      <a:r>
                        <a:rPr lang="en-US" dirty="0"/>
                        <a:t>Activities</a:t>
                      </a:r>
                    </a:p>
                  </a:txBody>
                  <a:tcPr/>
                </a:tc>
                <a:tc>
                  <a:txBody>
                    <a:bodyPr/>
                    <a:lstStyle/>
                    <a:p>
                      <a:r>
                        <a:rPr kumimoji="0" lang="en-US" b="0" i="0" kern="1200" dirty="0">
                          <a:solidFill>
                            <a:schemeClr val="dk1"/>
                          </a:solidFill>
                          <a:latin typeface="+mn-lt"/>
                          <a:ea typeface="+mn-ea"/>
                          <a:cs typeface="+mn-cs"/>
                        </a:rPr>
                        <a:t>Reviews</a:t>
                      </a:r>
                    </a:p>
                    <a:p>
                      <a:r>
                        <a:rPr kumimoji="0" lang="en-US" b="0" i="0" kern="1200" dirty="0">
                          <a:solidFill>
                            <a:schemeClr val="dk1"/>
                          </a:solidFill>
                          <a:latin typeface="+mn-lt"/>
                          <a:ea typeface="+mn-ea"/>
                          <a:cs typeface="+mn-cs"/>
                        </a:rPr>
                        <a:t>Walkthroughs</a:t>
                      </a:r>
                    </a:p>
                    <a:p>
                      <a:r>
                        <a:rPr kumimoji="0" lang="en-US" b="0" i="0" kern="1200" dirty="0">
                          <a:solidFill>
                            <a:schemeClr val="dk1"/>
                          </a:solidFill>
                          <a:latin typeface="+mn-lt"/>
                          <a:ea typeface="+mn-ea"/>
                          <a:cs typeface="+mn-cs"/>
                        </a:rPr>
                        <a:t>Inspections</a:t>
                      </a:r>
                    </a:p>
                    <a:p>
                      <a:endParaRPr lang="en-US" dirty="0"/>
                    </a:p>
                  </a:txBody>
                  <a:tcPr/>
                </a:tc>
                <a:tc>
                  <a:txBody>
                    <a:bodyPr/>
                    <a:lstStyle/>
                    <a:p>
                      <a:r>
                        <a:rPr lang="en-US" dirty="0"/>
                        <a:t>Testing</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99364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a:t>
            </a:r>
            <a:endParaRPr lang="en-IN" dirty="0"/>
          </a:p>
        </p:txBody>
      </p:sp>
      <p:sp>
        <p:nvSpPr>
          <p:cNvPr id="3" name="Content Placeholder 2"/>
          <p:cNvSpPr>
            <a:spLocks noGrp="1"/>
          </p:cNvSpPr>
          <p:nvPr>
            <p:ph idx="1"/>
          </p:nvPr>
        </p:nvSpPr>
        <p:spPr>
          <a:xfrm>
            <a:off x="1522414" y="1905000"/>
            <a:ext cx="10116614" cy="4267200"/>
          </a:xfrm>
        </p:spPr>
        <p:txBody>
          <a:bodyPr>
            <a:normAutofit/>
          </a:bodyPr>
          <a:lstStyle/>
          <a:p>
            <a:pPr algn="just"/>
            <a:r>
              <a:rPr lang="en-IN" dirty="0">
                <a:latin typeface="Bookman Old Style" panose="02050604050505020204" pitchFamily="18" charset="0"/>
              </a:rPr>
              <a:t>Testing is obviously concerned with errors, faults, failures, and incidents.</a:t>
            </a:r>
          </a:p>
          <a:p>
            <a:pPr algn="just"/>
            <a:r>
              <a:rPr lang="en-IN" dirty="0">
                <a:latin typeface="Bookman Old Style" panose="02050604050505020204" pitchFamily="18" charset="0"/>
              </a:rPr>
              <a:t>A test is the act of exercising software with test cases.</a:t>
            </a:r>
          </a:p>
          <a:p>
            <a:pPr algn="just"/>
            <a:r>
              <a:rPr lang="en-IN" dirty="0">
                <a:latin typeface="Bookman Old Style" panose="02050604050505020204" pitchFamily="18" charset="0"/>
              </a:rPr>
              <a:t> A test has two distinct goals: to find failures or to demonstrate correct execution.</a:t>
            </a:r>
            <a:endParaRPr lang="en-IN" dirty="0">
              <a:solidFill>
                <a:srgbClr val="00B0F0"/>
              </a:solidFill>
              <a:latin typeface="Bookman Old Style" panose="02050604050505020204" pitchFamily="18" charset="0"/>
            </a:endParaRPr>
          </a:p>
        </p:txBody>
      </p:sp>
    </p:spTree>
    <p:extLst>
      <p:ext uri="{BB962C8B-B14F-4D97-AF65-F5344CB8AC3E}">
        <p14:creationId xmlns:p14="http://schemas.microsoft.com/office/powerpoint/2010/main" val="897482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Case</a:t>
            </a:r>
            <a:endParaRPr lang="en-IN" dirty="0"/>
          </a:p>
        </p:txBody>
      </p:sp>
      <p:sp>
        <p:nvSpPr>
          <p:cNvPr id="3" name="Content Placeholder 2"/>
          <p:cNvSpPr>
            <a:spLocks noGrp="1"/>
          </p:cNvSpPr>
          <p:nvPr>
            <p:ph idx="1"/>
          </p:nvPr>
        </p:nvSpPr>
        <p:spPr>
          <a:xfrm>
            <a:off x="1341884" y="1905000"/>
            <a:ext cx="10585176" cy="4267200"/>
          </a:xfrm>
        </p:spPr>
        <p:txBody>
          <a:bodyPr/>
          <a:lstStyle/>
          <a:p>
            <a:r>
              <a:rPr lang="en-US" dirty="0">
                <a:latin typeface="Bookman Old Style" panose="02050604050505020204" pitchFamily="18" charset="0"/>
              </a:rPr>
              <a:t>Test case is a sequence of steps that help us perform a certain test on the application. </a:t>
            </a:r>
          </a:p>
          <a:p>
            <a:pPr marL="0" indent="0">
              <a:buNone/>
            </a:pPr>
            <a:r>
              <a:rPr lang="en-US" dirty="0">
                <a:solidFill>
                  <a:srgbClr val="FF0000"/>
                </a:solidFill>
              </a:rPr>
              <a:t>What can be the steps?</a:t>
            </a:r>
          </a:p>
          <a:p>
            <a:pPr marL="0" indent="0">
              <a:buNone/>
            </a:pPr>
            <a:endParaRPr lang="en-IN" dirty="0">
              <a:solidFill>
                <a:srgbClr val="FF0000"/>
              </a:solidFill>
            </a:endParaRPr>
          </a:p>
        </p:txBody>
      </p:sp>
      <p:graphicFrame>
        <p:nvGraphicFramePr>
          <p:cNvPr id="4" name="Diagram 3"/>
          <p:cNvGraphicFramePr/>
          <p:nvPr/>
        </p:nvGraphicFramePr>
        <p:xfrm>
          <a:off x="3046412" y="3429000"/>
          <a:ext cx="6019800" cy="304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6025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Case sample </a:t>
            </a:r>
            <a:endParaRPr lang="en-IN" dirty="0"/>
          </a:p>
        </p:txBody>
      </p:sp>
      <p:pic>
        <p:nvPicPr>
          <p:cNvPr id="7" name="Picture 6">
            <a:extLst>
              <a:ext uri="{FF2B5EF4-FFF2-40B4-BE49-F238E27FC236}">
                <a16:creationId xmlns:a16="http://schemas.microsoft.com/office/drawing/2014/main" id="{1F62AC86-0924-4B8C-8C01-132579E7A8F0}"/>
              </a:ext>
            </a:extLst>
          </p:cNvPr>
          <p:cNvPicPr>
            <a:picLocks noChangeAspect="1"/>
          </p:cNvPicPr>
          <p:nvPr/>
        </p:nvPicPr>
        <p:blipFill>
          <a:blip r:embed="rId2"/>
          <a:stretch>
            <a:fillRect/>
          </a:stretch>
        </p:blipFill>
        <p:spPr>
          <a:xfrm>
            <a:off x="621804" y="1690687"/>
            <a:ext cx="10737676" cy="4906665"/>
          </a:xfrm>
          <a:prstGeom prst="rect">
            <a:avLst/>
          </a:prstGeom>
        </p:spPr>
      </p:pic>
    </p:spTree>
    <p:extLst>
      <p:ext uri="{BB962C8B-B14F-4D97-AF65-F5344CB8AC3E}">
        <p14:creationId xmlns:p14="http://schemas.microsoft.com/office/powerpoint/2010/main" val="3385824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02DA7DE-FE64-47CD-8B98-BA6E8C9EDDC4}"/>
              </a:ext>
            </a:extLst>
          </p:cNvPr>
          <p:cNvPicPr>
            <a:picLocks noGrp="1" noChangeAspect="1"/>
          </p:cNvPicPr>
          <p:nvPr>
            <p:ph idx="1"/>
          </p:nvPr>
        </p:nvPicPr>
        <p:blipFill>
          <a:blip r:embed="rId2"/>
          <a:stretch>
            <a:fillRect/>
          </a:stretch>
        </p:blipFill>
        <p:spPr>
          <a:xfrm>
            <a:off x="599959" y="620688"/>
            <a:ext cx="11471117" cy="6150327"/>
          </a:xfrm>
          <a:prstGeom prst="rect">
            <a:avLst/>
          </a:prstGeom>
        </p:spPr>
      </p:pic>
    </p:spTree>
    <p:extLst>
      <p:ext uri="{BB962C8B-B14F-4D97-AF65-F5344CB8AC3E}">
        <p14:creationId xmlns:p14="http://schemas.microsoft.com/office/powerpoint/2010/main" val="554567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Case sample </a:t>
            </a:r>
            <a:endParaRPr lang="en-IN" dirty="0"/>
          </a:p>
        </p:txBody>
      </p:sp>
      <p:pic>
        <p:nvPicPr>
          <p:cNvPr id="4" name="Picture 3">
            <a:extLst>
              <a:ext uri="{FF2B5EF4-FFF2-40B4-BE49-F238E27FC236}">
                <a16:creationId xmlns:a16="http://schemas.microsoft.com/office/drawing/2014/main" id="{34812ED6-2076-4ECE-B361-625C653A164D}"/>
              </a:ext>
            </a:extLst>
          </p:cNvPr>
          <p:cNvPicPr>
            <a:picLocks noChangeAspect="1"/>
          </p:cNvPicPr>
          <p:nvPr/>
        </p:nvPicPr>
        <p:blipFill>
          <a:blip r:embed="rId2"/>
          <a:stretch>
            <a:fillRect/>
          </a:stretch>
        </p:blipFill>
        <p:spPr>
          <a:xfrm>
            <a:off x="1149672" y="1741197"/>
            <a:ext cx="10489356" cy="4819650"/>
          </a:xfrm>
          <a:prstGeom prst="rect">
            <a:avLst/>
          </a:prstGeom>
        </p:spPr>
      </p:pic>
    </p:spTree>
    <p:extLst>
      <p:ext uri="{BB962C8B-B14F-4D97-AF65-F5344CB8AC3E}">
        <p14:creationId xmlns:p14="http://schemas.microsoft.com/office/powerpoint/2010/main" val="965006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Plan</a:t>
            </a:r>
            <a:endParaRPr lang="en-IN" dirty="0"/>
          </a:p>
        </p:txBody>
      </p:sp>
      <p:sp>
        <p:nvSpPr>
          <p:cNvPr id="3" name="Content Placeholder 2"/>
          <p:cNvSpPr>
            <a:spLocks noGrp="1"/>
          </p:cNvSpPr>
          <p:nvPr>
            <p:ph idx="1"/>
          </p:nvPr>
        </p:nvSpPr>
        <p:spPr/>
        <p:txBody>
          <a:bodyPr>
            <a:normAutofit/>
          </a:bodyPr>
          <a:lstStyle/>
          <a:p>
            <a:pPr algn="just"/>
            <a:r>
              <a:rPr lang="en-US" dirty="0">
                <a:latin typeface="Bookman Old Style" panose="02050604050505020204" pitchFamily="18" charset="0"/>
              </a:rPr>
              <a:t>Test plan is a term and a deliverable. </a:t>
            </a:r>
          </a:p>
          <a:p>
            <a:pPr algn="just"/>
            <a:r>
              <a:rPr lang="en-US" dirty="0">
                <a:latin typeface="Bookman Old Style" panose="02050604050505020204" pitchFamily="18" charset="0"/>
              </a:rPr>
              <a:t>Test plan is a document that lists all the activities in a QA project, schedules them, defines the scope of the project, roles &amp; responsibilities, risks, entry &amp; exit criteria, test objective and anything else that you can think of. </a:t>
            </a:r>
          </a:p>
          <a:p>
            <a:pPr algn="just"/>
            <a:r>
              <a:rPr lang="en-US" dirty="0">
                <a:latin typeface="Bookman Old Style" panose="02050604050505020204" pitchFamily="18" charset="0"/>
              </a:rPr>
              <a:t>Test plan is as I like to call a ‘super document’ that lists everything there is to know and need.</a:t>
            </a:r>
          </a:p>
          <a:p>
            <a:pPr marL="0" indent="0" algn="ctr">
              <a:buNone/>
            </a:pPr>
            <a:r>
              <a:rPr lang="en-US" dirty="0">
                <a:solidFill>
                  <a:srgbClr val="00B0F0"/>
                </a:solidFill>
                <a:latin typeface="Bookman Old Style" panose="02050604050505020204" pitchFamily="18" charset="0"/>
              </a:rPr>
              <a:t>“</a:t>
            </a:r>
            <a:r>
              <a:rPr lang="en-US" dirty="0">
                <a:solidFill>
                  <a:schemeClr val="accent5">
                    <a:lumMod val="40000"/>
                    <a:lumOff val="60000"/>
                  </a:schemeClr>
                </a:solidFill>
                <a:latin typeface="Bookman Old Style" panose="02050604050505020204" pitchFamily="18" charset="0"/>
              </a:rPr>
              <a:t>Test plan=mapping of every test case “</a:t>
            </a:r>
            <a:endParaRPr lang="en-IN" dirty="0">
              <a:solidFill>
                <a:schemeClr val="accent5">
                  <a:lumMod val="40000"/>
                  <a:lumOff val="60000"/>
                </a:schemeClr>
              </a:solidFill>
              <a:latin typeface="Bookman Old Style" panose="02050604050505020204" pitchFamily="18" charset="0"/>
            </a:endParaRPr>
          </a:p>
        </p:txBody>
      </p:sp>
    </p:spTree>
    <p:extLst>
      <p:ext uri="{BB962C8B-B14F-4D97-AF65-F5344CB8AC3E}">
        <p14:creationId xmlns:p14="http://schemas.microsoft.com/office/powerpoint/2010/main" val="250112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Plan</a:t>
            </a:r>
            <a:endParaRPr lang="en-IN" dirty="0"/>
          </a:p>
        </p:txBody>
      </p:sp>
      <p:pic>
        <p:nvPicPr>
          <p:cNvPr id="6" name="Picture 5">
            <a:extLst>
              <a:ext uri="{FF2B5EF4-FFF2-40B4-BE49-F238E27FC236}">
                <a16:creationId xmlns:a16="http://schemas.microsoft.com/office/drawing/2014/main" id="{E10D78F3-3B9E-4919-8F9E-6DF50D4B2B1B}"/>
              </a:ext>
            </a:extLst>
          </p:cNvPr>
          <p:cNvPicPr>
            <a:picLocks noChangeAspect="1"/>
          </p:cNvPicPr>
          <p:nvPr/>
        </p:nvPicPr>
        <p:blipFill>
          <a:blip r:embed="rId2"/>
          <a:stretch>
            <a:fillRect/>
          </a:stretch>
        </p:blipFill>
        <p:spPr>
          <a:xfrm>
            <a:off x="837828" y="1708869"/>
            <a:ext cx="5112568" cy="4848225"/>
          </a:xfrm>
          <a:prstGeom prst="rect">
            <a:avLst/>
          </a:prstGeom>
        </p:spPr>
      </p:pic>
      <p:pic>
        <p:nvPicPr>
          <p:cNvPr id="7" name="Picture 6">
            <a:extLst>
              <a:ext uri="{FF2B5EF4-FFF2-40B4-BE49-F238E27FC236}">
                <a16:creationId xmlns:a16="http://schemas.microsoft.com/office/drawing/2014/main" id="{D6D32B93-8CF9-40AC-B008-CB01BF228B64}"/>
              </a:ext>
            </a:extLst>
          </p:cNvPr>
          <p:cNvPicPr>
            <a:picLocks noChangeAspect="1"/>
          </p:cNvPicPr>
          <p:nvPr/>
        </p:nvPicPr>
        <p:blipFill>
          <a:blip r:embed="rId3"/>
          <a:stretch>
            <a:fillRect/>
          </a:stretch>
        </p:blipFill>
        <p:spPr>
          <a:xfrm>
            <a:off x="6238430" y="1705116"/>
            <a:ext cx="5112567" cy="4848225"/>
          </a:xfrm>
          <a:prstGeom prst="rect">
            <a:avLst/>
          </a:prstGeom>
        </p:spPr>
      </p:pic>
    </p:spTree>
    <p:extLst>
      <p:ext uri="{BB962C8B-B14F-4D97-AF65-F5344CB8AC3E}">
        <p14:creationId xmlns:p14="http://schemas.microsoft.com/office/powerpoint/2010/main" val="209001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Strategy</a:t>
            </a:r>
            <a:endParaRPr lang="en-IN" dirty="0"/>
          </a:p>
        </p:txBody>
      </p:sp>
      <p:sp>
        <p:nvSpPr>
          <p:cNvPr id="3" name="Content Placeholder 2"/>
          <p:cNvSpPr>
            <a:spLocks noGrp="1"/>
          </p:cNvSpPr>
          <p:nvPr>
            <p:ph idx="1"/>
          </p:nvPr>
        </p:nvSpPr>
        <p:spPr>
          <a:xfrm>
            <a:off x="1522414" y="1905000"/>
            <a:ext cx="10116614" cy="4267200"/>
          </a:xfrm>
        </p:spPr>
        <p:txBody>
          <a:bodyPr/>
          <a:lstStyle/>
          <a:p>
            <a:pPr algn="just"/>
            <a:r>
              <a:rPr lang="en-US" dirty="0">
                <a:latin typeface="Bookman Old Style" panose="02050604050505020204" pitchFamily="18" charset="0"/>
              </a:rPr>
              <a:t>Test strategy outlines the testing approach and everything else that surrounds it. </a:t>
            </a:r>
          </a:p>
          <a:p>
            <a:pPr algn="just"/>
            <a:r>
              <a:rPr lang="en-US" dirty="0">
                <a:latin typeface="Bookman Old Style" panose="02050604050505020204" pitchFamily="18" charset="0"/>
              </a:rPr>
              <a:t>It is different from the test plan, in the sense that a Test strategy is only a sub set of the test plan</a:t>
            </a:r>
          </a:p>
          <a:p>
            <a:pPr algn="just"/>
            <a:r>
              <a:rPr lang="en-US" dirty="0">
                <a:latin typeface="Bookman Old Style" panose="02050604050505020204" pitchFamily="18" charset="0"/>
              </a:rPr>
              <a:t> It is a hard-core test document that is to an extent generic and static.</a:t>
            </a:r>
            <a:endParaRPr lang="en-IN" dirty="0">
              <a:latin typeface="Bookman Old Style" panose="02050604050505020204" pitchFamily="18" charset="0"/>
            </a:endParaRPr>
          </a:p>
        </p:txBody>
      </p:sp>
    </p:spTree>
    <p:extLst>
      <p:ext uri="{BB962C8B-B14F-4D97-AF65-F5344CB8AC3E}">
        <p14:creationId xmlns:p14="http://schemas.microsoft.com/office/powerpoint/2010/main" val="701466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Procedure</a:t>
            </a:r>
            <a:endParaRPr lang="en-IN" dirty="0"/>
          </a:p>
        </p:txBody>
      </p:sp>
      <p:sp>
        <p:nvSpPr>
          <p:cNvPr id="3" name="Content Placeholder 2"/>
          <p:cNvSpPr>
            <a:spLocks noGrp="1"/>
          </p:cNvSpPr>
          <p:nvPr>
            <p:ph idx="1"/>
          </p:nvPr>
        </p:nvSpPr>
        <p:spPr>
          <a:xfrm>
            <a:off x="1522414" y="1905000"/>
            <a:ext cx="10188622" cy="4267200"/>
          </a:xfrm>
        </p:spPr>
        <p:txBody>
          <a:bodyPr>
            <a:normAutofit/>
          </a:bodyPr>
          <a:lstStyle/>
          <a:p>
            <a:pPr algn="just"/>
            <a:r>
              <a:rPr lang="en-US" dirty="0">
                <a:latin typeface="Bookman Old Style" panose="02050604050505020204" pitchFamily="18" charset="0"/>
              </a:rPr>
              <a:t>Test procedure is a combination of test cases based on a certain logical reason, like executing an end-to end situation or something to that effect. </a:t>
            </a:r>
          </a:p>
          <a:p>
            <a:pPr algn="just"/>
            <a:r>
              <a:rPr lang="en-US" dirty="0">
                <a:latin typeface="Bookman Old Style" panose="02050604050505020204" pitchFamily="18" charset="0"/>
              </a:rPr>
              <a:t>The order in which the test cases are to be run is fixed.</a:t>
            </a:r>
          </a:p>
          <a:p>
            <a:pPr marL="0" indent="0" algn="just">
              <a:buNone/>
            </a:pPr>
            <a:endParaRPr lang="en-US" dirty="0">
              <a:latin typeface="Bookman Old Style" panose="02050604050505020204" pitchFamily="18" charset="0"/>
            </a:endParaRPr>
          </a:p>
          <a:p>
            <a:pPr marL="0" indent="0" algn="ctr">
              <a:buNone/>
            </a:pPr>
            <a:r>
              <a:rPr lang="en-US" dirty="0">
                <a:solidFill>
                  <a:srgbClr val="00B0F0"/>
                </a:solidFill>
                <a:latin typeface="Bookman Old Style" panose="02050604050505020204" pitchFamily="18" charset="0"/>
              </a:rPr>
              <a:t>“Test cases+ sequence following logic= Test Procedure”</a:t>
            </a:r>
            <a:endParaRPr lang="en-IN" dirty="0">
              <a:solidFill>
                <a:srgbClr val="00B0F0"/>
              </a:solidFill>
              <a:latin typeface="Bookman Old Style" panose="02050604050505020204" pitchFamily="18" charset="0"/>
            </a:endParaRPr>
          </a:p>
        </p:txBody>
      </p:sp>
    </p:spTree>
    <p:extLst>
      <p:ext uri="{BB962C8B-B14F-4D97-AF65-F5344CB8AC3E}">
        <p14:creationId xmlns:p14="http://schemas.microsoft.com/office/powerpoint/2010/main" val="3842478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Procedure</a:t>
            </a:r>
            <a:endParaRPr lang="en-IN" dirty="0"/>
          </a:p>
        </p:txBody>
      </p:sp>
      <p:sp>
        <p:nvSpPr>
          <p:cNvPr id="3" name="Content Placeholder 2"/>
          <p:cNvSpPr>
            <a:spLocks noGrp="1"/>
          </p:cNvSpPr>
          <p:nvPr>
            <p:ph idx="1"/>
          </p:nvPr>
        </p:nvSpPr>
        <p:spPr>
          <a:xfrm>
            <a:off x="1522414" y="1905000"/>
            <a:ext cx="10188622" cy="4267200"/>
          </a:xfrm>
        </p:spPr>
        <p:txBody>
          <a:bodyPr>
            <a:normAutofit/>
          </a:bodyPr>
          <a:lstStyle/>
          <a:p>
            <a:pPr marL="0" indent="0" algn="just">
              <a:buNone/>
            </a:pPr>
            <a:endParaRPr lang="en-IN" dirty="0">
              <a:solidFill>
                <a:srgbClr val="00B0F0"/>
              </a:solidFill>
              <a:latin typeface="Bookman Old Style" panose="02050604050505020204" pitchFamily="18" charset="0"/>
            </a:endParaRPr>
          </a:p>
          <a:p>
            <a:pPr marL="0" indent="0" algn="just">
              <a:buNone/>
            </a:pPr>
            <a:endParaRPr lang="en-IN" dirty="0">
              <a:solidFill>
                <a:srgbClr val="00B0F0"/>
              </a:solidFill>
              <a:latin typeface="Bookman Old Style" panose="02050604050505020204" pitchFamily="18" charset="0"/>
            </a:endParaRPr>
          </a:p>
          <a:p>
            <a:pPr marL="0" indent="0" algn="just">
              <a:buNone/>
            </a:pPr>
            <a:endParaRPr lang="en-IN" dirty="0">
              <a:solidFill>
                <a:srgbClr val="00B0F0"/>
              </a:solidFill>
              <a:latin typeface="Bookman Old Style" panose="02050604050505020204" pitchFamily="18" charset="0"/>
            </a:endParaRPr>
          </a:p>
          <a:p>
            <a:pPr marL="0" indent="0" algn="just">
              <a:buNone/>
            </a:pPr>
            <a:r>
              <a:rPr lang="en-IN" b="1" dirty="0">
                <a:solidFill>
                  <a:schemeClr val="accent5">
                    <a:lumMod val="40000"/>
                    <a:lumOff val="60000"/>
                  </a:schemeClr>
                </a:solidFill>
                <a:latin typeface="Bookman Old Style" panose="02050604050505020204" pitchFamily="18" charset="0"/>
              </a:rPr>
              <a:t>How do you write test procedure to send email using Gmail account?</a:t>
            </a:r>
          </a:p>
        </p:txBody>
      </p:sp>
    </p:spTree>
    <p:extLst>
      <p:ext uri="{BB962C8B-B14F-4D97-AF65-F5344CB8AC3E}">
        <p14:creationId xmlns:p14="http://schemas.microsoft.com/office/powerpoint/2010/main" val="485967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Procedure-Example</a:t>
            </a:r>
            <a:endParaRPr lang="en-IN" dirty="0"/>
          </a:p>
        </p:txBody>
      </p:sp>
      <p:sp>
        <p:nvSpPr>
          <p:cNvPr id="3" name="Content Placeholder 2"/>
          <p:cNvSpPr>
            <a:spLocks noGrp="1"/>
          </p:cNvSpPr>
          <p:nvPr>
            <p:ph idx="1"/>
          </p:nvPr>
        </p:nvSpPr>
        <p:spPr/>
        <p:txBody>
          <a:bodyPr>
            <a:normAutofit lnSpcReduction="10000"/>
          </a:bodyPr>
          <a:lstStyle/>
          <a:p>
            <a:pPr marL="0" indent="0">
              <a:buNone/>
            </a:pPr>
            <a:r>
              <a:rPr lang="en-US" dirty="0"/>
              <a:t>Test the sending of an email from Gmail.com, the order of test cases that I would combine to form a test procedure would be:</a:t>
            </a:r>
          </a:p>
          <a:p>
            <a:r>
              <a:rPr lang="en-US" dirty="0"/>
              <a:t>1. The test to check the login</a:t>
            </a:r>
            <a:br>
              <a:rPr lang="en-US" dirty="0"/>
            </a:br>
            <a:r>
              <a:rPr lang="en-US" dirty="0"/>
              <a:t>2. The test to compose email</a:t>
            </a:r>
            <a:br>
              <a:rPr lang="en-US" dirty="0"/>
            </a:br>
            <a:r>
              <a:rPr lang="en-US" dirty="0"/>
              <a:t>3. The test to attach one/more attachments</a:t>
            </a:r>
            <a:br>
              <a:rPr lang="en-US" dirty="0"/>
            </a:br>
            <a:r>
              <a:rPr lang="en-US" dirty="0"/>
              <a:t>4. Formatting the email in the required way by using various options</a:t>
            </a:r>
            <a:br>
              <a:rPr lang="en-US" dirty="0"/>
            </a:br>
            <a:r>
              <a:rPr lang="en-US" dirty="0"/>
              <a:t>5. Adding contacts or email addresses to the To, BCC, CC fields</a:t>
            </a:r>
            <a:br>
              <a:rPr lang="en-US" dirty="0"/>
            </a:br>
            <a:r>
              <a:rPr lang="en-US" dirty="0"/>
              <a:t>6. Sending email and making sure it is showing in the “Sent Mail” section</a:t>
            </a:r>
          </a:p>
          <a:p>
            <a:r>
              <a:rPr lang="en-US" dirty="0"/>
              <a:t>All the test cases above are grouped to achieve a certain target at the end of them. Also, test procedures have a few test cases combined at any point of time.</a:t>
            </a:r>
          </a:p>
          <a:p>
            <a:endParaRPr lang="en-IN" dirty="0"/>
          </a:p>
        </p:txBody>
      </p:sp>
    </p:spTree>
    <p:extLst>
      <p:ext uri="{BB962C8B-B14F-4D97-AF65-F5344CB8AC3E}">
        <p14:creationId xmlns:p14="http://schemas.microsoft.com/office/powerpoint/2010/main" val="3842685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Suite</a:t>
            </a:r>
            <a:endParaRPr lang="en-IN" dirty="0"/>
          </a:p>
        </p:txBody>
      </p:sp>
      <p:sp>
        <p:nvSpPr>
          <p:cNvPr id="3" name="Content Placeholder 2"/>
          <p:cNvSpPr>
            <a:spLocks noGrp="1"/>
          </p:cNvSpPr>
          <p:nvPr>
            <p:ph idx="1"/>
          </p:nvPr>
        </p:nvSpPr>
        <p:spPr>
          <a:xfrm>
            <a:off x="1522414" y="1905000"/>
            <a:ext cx="10116614" cy="4267200"/>
          </a:xfrm>
        </p:spPr>
        <p:txBody>
          <a:bodyPr/>
          <a:lstStyle/>
          <a:p>
            <a:pPr algn="just"/>
            <a:r>
              <a:rPr lang="en-US" dirty="0">
                <a:latin typeface="Bookman Old Style" panose="02050604050505020204" pitchFamily="18" charset="0"/>
              </a:rPr>
              <a:t>Test suite, on the other hand, is the list of all the test cases that must be executed as a part of a test cycle or a regression phase etc. There is no logical grouping based on functionality. The order in which the constituent test cases get executed may or may not be important.</a:t>
            </a:r>
          </a:p>
          <a:p>
            <a:endParaRPr lang="en-IN" dirty="0"/>
          </a:p>
        </p:txBody>
      </p:sp>
    </p:spTree>
    <p:extLst>
      <p:ext uri="{BB962C8B-B14F-4D97-AF65-F5344CB8AC3E}">
        <p14:creationId xmlns:p14="http://schemas.microsoft.com/office/powerpoint/2010/main" val="337680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Suite-Example</a:t>
            </a:r>
            <a:endParaRPr lang="en-IN" dirty="0"/>
          </a:p>
        </p:txBody>
      </p:sp>
      <p:sp>
        <p:nvSpPr>
          <p:cNvPr id="3" name="Content Placeholder 2"/>
          <p:cNvSpPr>
            <a:spLocks noGrp="1"/>
          </p:cNvSpPr>
          <p:nvPr>
            <p:ph idx="1"/>
          </p:nvPr>
        </p:nvSpPr>
        <p:spPr/>
        <p:txBody>
          <a:bodyPr/>
          <a:lstStyle/>
          <a:p>
            <a:r>
              <a:rPr lang="en-US" dirty="0"/>
              <a:t>If an application’s current version is 2.0. The previous version 1.0 might have had 1000 test cases to test it entirely. For version 2 there is 500 test cases to just test the new functionality that is added in the new version. So, the current test suite would be 1000+500 test cases that include both regression and the new functionality. The suite is a combination too, but we are not trying to achieve a target function.</a:t>
            </a:r>
          </a:p>
          <a:p>
            <a:pPr marL="0" indent="0">
              <a:buNone/>
            </a:pPr>
            <a:endParaRPr lang="en-IN" dirty="0"/>
          </a:p>
        </p:txBody>
      </p:sp>
    </p:spTree>
    <p:extLst>
      <p:ext uri="{BB962C8B-B14F-4D97-AF65-F5344CB8AC3E}">
        <p14:creationId xmlns:p14="http://schemas.microsoft.com/office/powerpoint/2010/main" val="3204125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Software Quality</a:t>
            </a:r>
            <a:endParaRPr lang="en-IN" dirty="0"/>
          </a:p>
        </p:txBody>
      </p:sp>
      <p:sp>
        <p:nvSpPr>
          <p:cNvPr id="3" name="TextBox 2">
            <a:extLst>
              <a:ext uri="{FF2B5EF4-FFF2-40B4-BE49-F238E27FC236}">
                <a16:creationId xmlns:a16="http://schemas.microsoft.com/office/drawing/2014/main" id="{47B02516-7CCA-4028-82BC-831364757899}"/>
              </a:ext>
            </a:extLst>
          </p:cNvPr>
          <p:cNvSpPr txBox="1"/>
          <p:nvPr/>
        </p:nvSpPr>
        <p:spPr>
          <a:xfrm>
            <a:off x="1629916" y="5085184"/>
            <a:ext cx="8352928" cy="424732"/>
          </a:xfrm>
          <a:prstGeom prst="rect">
            <a:avLst/>
          </a:prstGeom>
          <a:noFill/>
        </p:spPr>
        <p:txBody>
          <a:bodyPr wrap="square" rtlCol="0">
            <a:spAutoFit/>
          </a:bodyPr>
          <a:lstStyle/>
          <a:p>
            <a:pPr>
              <a:lnSpc>
                <a:spcPct val="90000"/>
              </a:lnSpc>
            </a:pPr>
            <a:r>
              <a:rPr lang="en-IN" sz="2400" dirty="0"/>
              <a:t>Refer 3</a:t>
            </a:r>
            <a:r>
              <a:rPr lang="en-IN" sz="2400" baseline="30000" dirty="0"/>
              <a:t>rd</a:t>
            </a:r>
            <a:r>
              <a:rPr lang="en-IN" sz="2400" dirty="0"/>
              <a:t> text book</a:t>
            </a:r>
          </a:p>
        </p:txBody>
      </p:sp>
      <p:pic>
        <p:nvPicPr>
          <p:cNvPr id="4" name="Picture 3">
            <a:extLst>
              <a:ext uri="{FF2B5EF4-FFF2-40B4-BE49-F238E27FC236}">
                <a16:creationId xmlns:a16="http://schemas.microsoft.com/office/drawing/2014/main" id="{989B5835-3452-4997-A876-BEF1CB022B5D}"/>
              </a:ext>
            </a:extLst>
          </p:cNvPr>
          <p:cNvPicPr>
            <a:picLocks noChangeAspect="1"/>
          </p:cNvPicPr>
          <p:nvPr/>
        </p:nvPicPr>
        <p:blipFill>
          <a:blip r:embed="rId3"/>
          <a:stretch>
            <a:fillRect/>
          </a:stretch>
        </p:blipFill>
        <p:spPr>
          <a:xfrm>
            <a:off x="9594847" y="320253"/>
            <a:ext cx="2143125" cy="2143125"/>
          </a:xfrm>
          <a:prstGeom prst="rect">
            <a:avLst/>
          </a:prstGeom>
        </p:spPr>
      </p:pic>
      <p:sp>
        <p:nvSpPr>
          <p:cNvPr id="5" name="TextBox 4">
            <a:extLst>
              <a:ext uri="{FF2B5EF4-FFF2-40B4-BE49-F238E27FC236}">
                <a16:creationId xmlns:a16="http://schemas.microsoft.com/office/drawing/2014/main" id="{A2BE5613-BEA2-45B7-A94F-49436AEDD811}"/>
              </a:ext>
            </a:extLst>
          </p:cNvPr>
          <p:cNvSpPr txBox="1"/>
          <p:nvPr/>
        </p:nvSpPr>
        <p:spPr>
          <a:xfrm>
            <a:off x="9629332" y="2628350"/>
            <a:ext cx="2143126" cy="313932"/>
          </a:xfrm>
          <a:prstGeom prst="rect">
            <a:avLst/>
          </a:prstGeom>
          <a:noFill/>
        </p:spPr>
        <p:txBody>
          <a:bodyPr wrap="square" rtlCol="0">
            <a:spAutoFit/>
          </a:bodyPr>
          <a:lstStyle/>
          <a:p>
            <a:pPr>
              <a:lnSpc>
                <a:spcPct val="90000"/>
              </a:lnSpc>
            </a:pPr>
            <a:r>
              <a:rPr lang="en-IN" sz="1600" dirty="0"/>
              <a:t>Personalqa.com</a:t>
            </a:r>
          </a:p>
        </p:txBody>
      </p:sp>
    </p:spTree>
    <p:extLst>
      <p:ext uri="{BB962C8B-B14F-4D97-AF65-F5344CB8AC3E}">
        <p14:creationId xmlns:p14="http://schemas.microsoft.com/office/powerpoint/2010/main" val="53456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alkboard 16x9">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TF00001018.potx" id="{D19C2884-2C55-4C1A-A5C2-5D03FF1F35A4}" vid="{5F7A9C6A-558C-4654-B762-2F22BC904FAE}"/>
    </a:ext>
  </a:extLst>
</a:theme>
</file>

<file path=ppt/theme/theme2.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TotalTime>
  <Words>4866</Words>
  <Application>Microsoft Office PowerPoint</Application>
  <PresentationFormat>Custom</PresentationFormat>
  <Paragraphs>890</Paragraphs>
  <Slides>189</Slides>
  <Notes>59</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189</vt:i4>
      </vt:variant>
    </vt:vector>
  </HeadingPairs>
  <TitlesOfParts>
    <vt:vector size="199" baseType="lpstr">
      <vt:lpstr>Arial</vt:lpstr>
      <vt:lpstr>Bell MT</vt:lpstr>
      <vt:lpstr>Book Antiqua</vt:lpstr>
      <vt:lpstr>Bookman Old Style</vt:lpstr>
      <vt:lpstr>Bradley Hand ITC</vt:lpstr>
      <vt:lpstr>Calibri</vt:lpstr>
      <vt:lpstr>Consolas</vt:lpstr>
      <vt:lpstr>Corbel</vt:lpstr>
      <vt:lpstr>Wingdings</vt:lpstr>
      <vt:lpstr>Chalkboard 16x9</vt:lpstr>
      <vt:lpstr>MODULE:I Basics of Software Testing</vt:lpstr>
      <vt:lpstr>Contents</vt:lpstr>
      <vt:lpstr>Contents</vt:lpstr>
      <vt:lpstr>How to equip your resume for seeking testing job?</vt:lpstr>
      <vt:lpstr>Sample Resumes</vt:lpstr>
      <vt:lpstr>Testing Basics</vt:lpstr>
      <vt:lpstr>SOFTWARE INDUSTRY TEAM STRUCTURE</vt:lpstr>
      <vt:lpstr>MODEL</vt:lpstr>
      <vt:lpstr>PowerPoint Presentation</vt:lpstr>
      <vt:lpstr>Issues with Waterfall</vt:lpstr>
      <vt:lpstr>V-Shaped Model</vt:lpstr>
      <vt:lpstr>V-Shaped Model</vt:lpstr>
      <vt:lpstr>Disadvantages of v-shaped Model</vt:lpstr>
      <vt:lpstr>About Agile Methodology</vt:lpstr>
      <vt:lpstr>Why Agile is so popular?</vt:lpstr>
      <vt:lpstr>What is Scrum?</vt:lpstr>
      <vt:lpstr>Main Components of Scrum Framework</vt:lpstr>
      <vt:lpstr>Scrum Roles</vt:lpstr>
      <vt:lpstr>Scrum Team</vt:lpstr>
      <vt:lpstr>Scrum Master</vt:lpstr>
      <vt:lpstr>Scrum Product owner</vt:lpstr>
      <vt:lpstr>Scrum framework without project manager</vt:lpstr>
      <vt:lpstr>Scrum Product Backlog</vt:lpstr>
      <vt:lpstr>Scrum Effort Estimations</vt:lpstr>
      <vt:lpstr>What is Sprint and Sprint Cycle?</vt:lpstr>
      <vt:lpstr>What is Sprint Planning meeting?</vt:lpstr>
      <vt:lpstr>Types of Meetings</vt:lpstr>
      <vt:lpstr>What is Agile Methodology</vt:lpstr>
      <vt:lpstr>Advantages of Agile</vt:lpstr>
      <vt:lpstr>Where can I see these agile concepts …Is it only theory?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Software Failures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Lessons from Faults</vt:lpstr>
      <vt:lpstr>Software Failures</vt:lpstr>
      <vt:lpstr>Testing Process</vt:lpstr>
      <vt:lpstr>Minimum Element in a array</vt:lpstr>
      <vt:lpstr>Analysis Data</vt:lpstr>
      <vt:lpstr>Same program-Minimum</vt:lpstr>
      <vt:lpstr>Analysis Data</vt:lpstr>
      <vt:lpstr>Analysis</vt:lpstr>
      <vt:lpstr>Analysis </vt:lpstr>
      <vt:lpstr>Testing-Definitions</vt:lpstr>
      <vt:lpstr>More appropriate Definition</vt:lpstr>
      <vt:lpstr>Questions that developers ignore</vt:lpstr>
      <vt:lpstr>PowerPoint Presentation</vt:lpstr>
      <vt:lpstr>PowerPoint Presentation</vt:lpstr>
      <vt:lpstr>Responsibilities of a Tester</vt:lpstr>
      <vt:lpstr>Why should we test</vt:lpstr>
      <vt:lpstr>Who should do the testing</vt:lpstr>
      <vt:lpstr>Summary</vt:lpstr>
      <vt:lpstr>Let's try to answer this….</vt:lpstr>
      <vt:lpstr>Some Testing Terminologies/Basic Definitions</vt:lpstr>
      <vt:lpstr>Programs and Software</vt:lpstr>
      <vt:lpstr>Programs and Software</vt:lpstr>
      <vt:lpstr>PowerPoint Presentation</vt:lpstr>
      <vt:lpstr>PowerPoint Presentation</vt:lpstr>
      <vt:lpstr>PowerPoint Presentation</vt:lpstr>
      <vt:lpstr>PowerPoint Presentation</vt:lpstr>
      <vt:lpstr>SRS Error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Fault,error,Bug,Failure</vt:lpstr>
      <vt:lpstr>Error,Fault and Failure</vt:lpstr>
      <vt:lpstr>PowerPoint Presentation</vt:lpstr>
      <vt:lpstr>PowerPoint Presentation</vt:lpstr>
      <vt:lpstr>Verification and validation</vt:lpstr>
      <vt:lpstr>Test</vt:lpstr>
      <vt:lpstr>Test Case</vt:lpstr>
      <vt:lpstr>Test Case sample </vt:lpstr>
      <vt:lpstr>Test Case sample </vt:lpstr>
      <vt:lpstr>Test Plan</vt:lpstr>
      <vt:lpstr>Test Plan</vt:lpstr>
      <vt:lpstr>Test Strategy</vt:lpstr>
      <vt:lpstr>Test Procedure</vt:lpstr>
      <vt:lpstr>Test Procedure</vt:lpstr>
      <vt:lpstr>Test Procedure-Example</vt:lpstr>
      <vt:lpstr>Test Suite</vt:lpstr>
      <vt:lpstr>Test Suite-Example</vt:lpstr>
      <vt:lpstr>Software Quality</vt:lpstr>
      <vt:lpstr>PowerPoint Presentation</vt:lpstr>
      <vt:lpstr>PowerPoint Presentation</vt:lpstr>
      <vt:lpstr>PowerPoint Presentation</vt:lpstr>
      <vt:lpstr>Types of Requirements</vt:lpstr>
      <vt:lpstr>Software Quality</vt:lpstr>
      <vt:lpstr>Software Quality-Completeness</vt:lpstr>
      <vt:lpstr>Software Quality-Usability</vt:lpstr>
      <vt:lpstr>Software Quality</vt:lpstr>
      <vt:lpstr>Requirements, Behavior and Correctness</vt:lpstr>
      <vt:lpstr>Requirements, Behavior,Correctness</vt:lpstr>
      <vt:lpstr>Requirements : Incompleteness</vt:lpstr>
      <vt:lpstr>Requirements: Ambiguity</vt:lpstr>
      <vt:lpstr>Input Domain(Input Space)</vt:lpstr>
      <vt:lpstr>Input Domain(Input Space)</vt:lpstr>
      <vt:lpstr>Input Domain(Input Space)</vt:lpstr>
      <vt:lpstr>Valid/Invalid Data</vt:lpstr>
      <vt:lpstr>Correctness Vs Reliability</vt:lpstr>
      <vt:lpstr>PowerPoint Presentation</vt:lpstr>
      <vt:lpstr>PowerPoint Presentation</vt:lpstr>
      <vt:lpstr>PowerPoint Presentation</vt:lpstr>
      <vt:lpstr>Testing and Debugging</vt:lpstr>
      <vt:lpstr>PowerPoint Presentation</vt:lpstr>
      <vt:lpstr>PowerPoint Presentation</vt:lpstr>
      <vt:lpstr>Acceptance Testing</vt:lpstr>
      <vt:lpstr>Alpha Testing</vt:lpstr>
      <vt:lpstr>Beta Testing</vt:lpstr>
      <vt:lpstr>Quality Assurance</vt:lpstr>
      <vt:lpstr>Limitations</vt:lpstr>
      <vt:lpstr>PowerPoint Presentation</vt:lpstr>
      <vt:lpstr>Test Cases-Insights from Venn Diagram</vt:lpstr>
      <vt:lpstr>PowerPoint Presentation</vt:lpstr>
      <vt:lpstr>Points from exercise</vt:lpstr>
      <vt:lpstr>Venn Diagram Usage to test validity</vt:lpstr>
      <vt:lpstr>Venn Diagram Usage to test for validity</vt:lpstr>
      <vt:lpstr>Let's do Venn diagram for a requirement</vt:lpstr>
      <vt:lpstr>Let's do Venn diagram for a requirement</vt:lpstr>
      <vt:lpstr>Identifying Test Cases</vt:lpstr>
      <vt:lpstr>Identify Test cases-Approaches</vt:lpstr>
      <vt:lpstr>Functional Testing</vt:lpstr>
      <vt:lpstr>Functional Testing</vt:lpstr>
      <vt:lpstr>Functional Testing</vt:lpstr>
      <vt:lpstr>Structural Testing</vt:lpstr>
      <vt:lpstr>Structural Testing</vt:lpstr>
      <vt:lpstr>Functional Verses Structural Debate</vt:lpstr>
      <vt:lpstr>Functional Verses Structural Debate</vt:lpstr>
      <vt:lpstr>Which is better?</vt:lpstr>
      <vt:lpstr>Which is better?</vt:lpstr>
      <vt:lpstr>Test case writing</vt:lpstr>
      <vt:lpstr>Test case writing</vt:lpstr>
      <vt:lpstr>Test case writing</vt:lpstr>
      <vt:lpstr>Test Generation Strategies</vt:lpstr>
      <vt:lpstr>Test Generation Strategy</vt:lpstr>
      <vt:lpstr>Test Generation Strategy</vt:lpstr>
      <vt:lpstr>Test Generation Strategy</vt:lpstr>
      <vt:lpstr>PowerPoint Presentation</vt:lpstr>
      <vt:lpstr>Test Data Generation </vt:lpstr>
      <vt:lpstr>Test Metrics</vt:lpstr>
      <vt:lpstr>What if no test metric?</vt:lpstr>
      <vt:lpstr>Test Metrics</vt:lpstr>
      <vt:lpstr>Why do we need test metrics?</vt:lpstr>
      <vt:lpstr>Through test metrics….</vt:lpstr>
      <vt:lpstr>Testing Metrics</vt:lpstr>
      <vt:lpstr>Testing Metrics-Major classification</vt:lpstr>
      <vt:lpstr>PowerPoint Presentation</vt:lpstr>
      <vt:lpstr>Parameters essential in selecting Test Metrics</vt:lpstr>
      <vt:lpstr>Burn Down Chart</vt:lpstr>
      <vt:lpstr>Test case execution percentage</vt:lpstr>
      <vt:lpstr>Defect Density</vt:lpstr>
      <vt:lpstr>Defect Detection Percentage</vt:lpstr>
      <vt:lpstr>Mean Time to Detect</vt:lpstr>
      <vt:lpstr>Mean Time to Repair</vt:lpstr>
      <vt:lpstr>Defect Leakage</vt:lpstr>
      <vt:lpstr>Defect Leakage</vt:lpstr>
      <vt:lpstr>Defect Leakage</vt:lpstr>
      <vt:lpstr>Defect Leakage</vt:lpstr>
      <vt:lpstr>Defect Leakage</vt:lpstr>
      <vt:lpstr>Fault Taxonomies</vt:lpstr>
      <vt:lpstr>PowerPoint Presentation</vt:lpstr>
      <vt:lpstr>PowerPoint Presentation</vt:lpstr>
      <vt:lpstr>PowerPoint Presentation</vt:lpstr>
      <vt:lpstr>PowerPoint Presentation</vt:lpstr>
      <vt:lpstr>PowerPoint Presentation</vt:lpstr>
      <vt:lpstr>What is Error and Fault Taxonomy?</vt:lpstr>
      <vt:lpstr>PowerPoint Presentation</vt:lpstr>
      <vt:lpstr>PowerPoint Presentation</vt:lpstr>
      <vt:lpstr>PowerPoint Presentation</vt:lpstr>
      <vt:lpstr>Levels of Testing</vt:lpstr>
      <vt:lpstr>Levels of Testing</vt:lpstr>
      <vt:lpstr>Levels of Testing</vt:lpstr>
      <vt:lpstr>Summary of Module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MODULE:I Basics of Software Testing</dc:title>
  <dc:creator>vijay</dc:creator>
  <cp:lastModifiedBy>vijay</cp:lastModifiedBy>
  <cp:revision>10</cp:revision>
  <dcterms:created xsi:type="dcterms:W3CDTF">2019-07-31T07:48:18Z</dcterms:created>
  <dcterms:modified xsi:type="dcterms:W3CDTF">2019-08-02T08:34:38Z</dcterms:modified>
</cp:coreProperties>
</file>